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7" r:id="rId2"/>
    <p:sldId id="256" r:id="rId3"/>
    <p:sldId id="259" r:id="rId4"/>
    <p:sldId id="260" r:id="rId5"/>
    <p:sldId id="277" r:id="rId6"/>
    <p:sldId id="261" r:id="rId7"/>
    <p:sldId id="264" r:id="rId8"/>
    <p:sldId id="265" r:id="rId9"/>
    <p:sldId id="276" r:id="rId10"/>
    <p:sldId id="267" r:id="rId11"/>
    <p:sldId id="268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6D6F"/>
    <a:srgbClr val="9ABA89"/>
    <a:srgbClr val="4F6D6E"/>
    <a:srgbClr val="314446"/>
    <a:srgbClr val="354A4C"/>
    <a:srgbClr val="3844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696" y="9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B38581-10C2-2F40-8E0A-931A254C2926}" type="datetimeFigureOut">
              <a:rPr lang="en-US" smtClean="0"/>
              <a:t>6/23/2012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D06715-71A7-EF41-9280-2E12E02D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570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8CB5-7629-5E4E-BBF9-0709D1F0B195}" type="datetimeFigureOut">
              <a:rPr lang="en-US" smtClean="0"/>
              <a:t>6/23/2012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67123-D345-A343-84DB-5C09FFD74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986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8CB5-7629-5E4E-BBF9-0709D1F0B195}" type="datetimeFigureOut">
              <a:rPr lang="en-US" smtClean="0"/>
              <a:t>6/23/2012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67123-D345-A343-84DB-5C09FFD74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987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8CB5-7629-5E4E-BBF9-0709D1F0B195}" type="datetimeFigureOut">
              <a:rPr lang="en-US" smtClean="0"/>
              <a:t>6/23/2012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67123-D345-A343-84DB-5C09FFD74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430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8CB5-7629-5E4E-BBF9-0709D1F0B195}" type="datetimeFigureOut">
              <a:rPr lang="en-US" smtClean="0"/>
              <a:t>6/23/2012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67123-D345-A343-84DB-5C09FFD74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280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8CB5-7629-5E4E-BBF9-0709D1F0B195}" type="datetimeFigureOut">
              <a:rPr lang="en-US" smtClean="0"/>
              <a:t>6/23/2012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67123-D345-A343-84DB-5C09FFD74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487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8CB5-7629-5E4E-BBF9-0709D1F0B195}" type="datetimeFigureOut">
              <a:rPr lang="en-US" smtClean="0"/>
              <a:t>6/23/2012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67123-D345-A343-84DB-5C09FFD74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034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8CB5-7629-5E4E-BBF9-0709D1F0B195}" type="datetimeFigureOut">
              <a:rPr lang="en-US" smtClean="0"/>
              <a:t>6/23/2012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67123-D345-A343-84DB-5C09FFD74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778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8CB5-7629-5E4E-BBF9-0709D1F0B195}" type="datetimeFigureOut">
              <a:rPr lang="en-US" smtClean="0"/>
              <a:t>6/23/2012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67123-D345-A343-84DB-5C09FFD74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775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8CB5-7629-5E4E-BBF9-0709D1F0B195}" type="datetimeFigureOut">
              <a:rPr lang="en-US" smtClean="0"/>
              <a:t>6/23/2012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67123-D345-A343-84DB-5C09FFD74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74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8CB5-7629-5E4E-BBF9-0709D1F0B195}" type="datetimeFigureOut">
              <a:rPr lang="en-US" smtClean="0"/>
              <a:t>6/23/2012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67123-D345-A343-84DB-5C09FFD74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41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8CB5-7629-5E4E-BBF9-0709D1F0B195}" type="datetimeFigureOut">
              <a:rPr lang="en-US" smtClean="0"/>
              <a:t>6/23/2012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67123-D345-A343-84DB-5C09FFD74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33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48CB5-7629-5E4E-BBF9-0709D1F0B195}" type="datetimeFigureOut">
              <a:rPr lang="en-US" smtClean="0"/>
              <a:t>6/23/2012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67123-D345-A343-84DB-5C09FFD74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68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sl.org/workingfamilies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ewamerica.net/www.assetbuilding.org" TargetMode="External"/><Relationship Id="rId5" Type="http://schemas.openxmlformats.org/officeDocument/2006/relationships/hyperlink" Target="http://www.cfed.org/" TargetMode="External"/><Relationship Id="rId4" Type="http://schemas.openxmlformats.org/officeDocument/2006/relationships/hyperlink" Target="http://www.csd.wustl.edu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EEN BAR SLIDE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Picture 5" descr="Logo Final-Outlined.pd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2" t="32408" r="31250" b="44444"/>
          <a:stretch/>
        </p:blipFill>
        <p:spPr>
          <a:xfrm>
            <a:off x="5941890" y="4783788"/>
            <a:ext cx="3137914" cy="1803399"/>
          </a:xfrm>
          <a:prstGeom prst="rect">
            <a:avLst/>
          </a:prstGeom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229360" y="1524000"/>
            <a:ext cx="7546340" cy="1752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>
                <a:solidFill>
                  <a:srgbClr val="4F6D6F"/>
                </a:solidFill>
                <a:latin typeface="Arial"/>
                <a:cs typeface="Arial"/>
              </a:rPr>
              <a:t>State Asset </a:t>
            </a:r>
            <a:r>
              <a:rPr lang="en-US" sz="2800" b="1" dirty="0" smtClean="0">
                <a:solidFill>
                  <a:srgbClr val="4F6D6F"/>
                </a:solidFill>
                <a:latin typeface="Arial"/>
                <a:cs typeface="Arial"/>
              </a:rPr>
              <a:t>Policy – Building the Economic Security of Working Families </a:t>
            </a:r>
            <a:endParaRPr lang="en-US" sz="2800" b="1" dirty="0">
              <a:solidFill>
                <a:srgbClr val="4F6D6F"/>
              </a:solidFill>
              <a:latin typeface="Arial"/>
              <a:cs typeface="Arial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333500" y="4235363"/>
            <a:ext cx="6781800" cy="3200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b="1" dirty="0" smtClean="0">
                <a:solidFill>
                  <a:srgbClr val="4F6D6F"/>
                </a:solidFill>
                <a:latin typeface="Tahoma" charset="0"/>
              </a:rPr>
              <a:t>Opportunities for Working Families in</a:t>
            </a:r>
          </a:p>
          <a:p>
            <a:r>
              <a:rPr lang="en-US" sz="1400" b="1" dirty="0" smtClean="0">
                <a:solidFill>
                  <a:srgbClr val="4F6D6F"/>
                </a:solidFill>
                <a:latin typeface="Tahoma" charset="0"/>
              </a:rPr>
              <a:t>Tight Budget Times: </a:t>
            </a:r>
          </a:p>
          <a:p>
            <a:r>
              <a:rPr lang="en-US" sz="1400" b="1" dirty="0" smtClean="0">
                <a:solidFill>
                  <a:srgbClr val="4F6D6F"/>
                </a:solidFill>
                <a:latin typeface="Tahoma" charset="0"/>
              </a:rPr>
              <a:t>A Leadership Forum for State Legislators</a:t>
            </a:r>
          </a:p>
          <a:p>
            <a:endParaRPr lang="en-US" sz="1400" b="1" dirty="0" smtClean="0">
              <a:solidFill>
                <a:srgbClr val="4F6D6F"/>
              </a:solidFill>
              <a:latin typeface="Tahoma" charset="0"/>
            </a:endParaRPr>
          </a:p>
          <a:p>
            <a:r>
              <a:rPr lang="en-US" sz="1400" b="1" dirty="0" smtClean="0">
                <a:solidFill>
                  <a:srgbClr val="4F6D6F"/>
                </a:solidFill>
                <a:latin typeface="Tahoma" charset="0"/>
              </a:rPr>
              <a:t>National </a:t>
            </a:r>
            <a:r>
              <a:rPr lang="en-US" sz="1400" b="1" dirty="0">
                <a:solidFill>
                  <a:srgbClr val="4F6D6F"/>
                </a:solidFill>
                <a:latin typeface="Tahoma" charset="0"/>
              </a:rPr>
              <a:t>Conference of State Legislatures</a:t>
            </a:r>
          </a:p>
          <a:p>
            <a:r>
              <a:rPr lang="en-US" sz="1400" dirty="0" smtClean="0">
                <a:solidFill>
                  <a:srgbClr val="4F6D6F"/>
                </a:solidFill>
                <a:latin typeface="Tahoma" charset="0"/>
              </a:rPr>
              <a:t>June 25</a:t>
            </a:r>
            <a:r>
              <a:rPr lang="en-US" sz="1400" baseline="30000" dirty="0" smtClean="0">
                <a:solidFill>
                  <a:srgbClr val="4F6D6F"/>
                </a:solidFill>
                <a:latin typeface="Tahoma" charset="0"/>
              </a:rPr>
              <a:t>th</a:t>
            </a:r>
            <a:r>
              <a:rPr lang="en-US" sz="1400" dirty="0" smtClean="0">
                <a:solidFill>
                  <a:srgbClr val="4F6D6F"/>
                </a:solidFill>
                <a:latin typeface="Tahoma" charset="0"/>
              </a:rPr>
              <a:t>, 2012</a:t>
            </a:r>
            <a:endParaRPr lang="en-US" sz="1400" dirty="0">
              <a:solidFill>
                <a:srgbClr val="4F6D6F"/>
              </a:solidFill>
              <a:latin typeface="Tahoma" charset="0"/>
            </a:endParaRPr>
          </a:p>
          <a:p>
            <a:r>
              <a:rPr lang="en-US" sz="1400" dirty="0">
                <a:solidFill>
                  <a:srgbClr val="4F6D6F"/>
                </a:solidFill>
                <a:latin typeface="Tahoma" charset="0"/>
              </a:rPr>
              <a:t> </a:t>
            </a:r>
          </a:p>
          <a:p>
            <a:r>
              <a:rPr lang="en-US" sz="1400" b="1" dirty="0">
                <a:solidFill>
                  <a:srgbClr val="4F6D6F"/>
                </a:solidFill>
                <a:latin typeface="Tahoma" charset="0"/>
              </a:rPr>
              <a:t>Presentation by Heather McCulloch</a:t>
            </a:r>
          </a:p>
          <a:p>
            <a:r>
              <a:rPr lang="en-US" sz="1400" dirty="0">
                <a:solidFill>
                  <a:srgbClr val="4F6D6F"/>
                </a:solidFill>
                <a:latin typeface="Tahoma" charset="0"/>
              </a:rPr>
              <a:t>Principal/Asset Building Strategies</a:t>
            </a:r>
          </a:p>
          <a:p>
            <a:r>
              <a:rPr lang="en-US" sz="1400" dirty="0">
                <a:solidFill>
                  <a:srgbClr val="4F6D6E"/>
                </a:solidFill>
                <a:latin typeface="Tahoma" charset="0"/>
              </a:rPr>
              <a:t>www.AssetBuildingStrategies.com</a:t>
            </a:r>
          </a:p>
          <a:p>
            <a:endParaRPr lang="en-US" sz="1400" dirty="0">
              <a:latin typeface="Tahoma" charset="0"/>
            </a:endParaRPr>
          </a:p>
          <a:p>
            <a:endParaRPr lang="en-US" sz="1000" dirty="0">
              <a:latin typeface="Tahoma" charset="0"/>
            </a:endParaRPr>
          </a:p>
          <a:p>
            <a:endParaRPr lang="en-US" sz="1400" dirty="0">
              <a:latin typeface="Tahoma" charset="0"/>
            </a:endParaRPr>
          </a:p>
          <a:p>
            <a:endParaRPr lang="en-US" sz="1200" dirty="0">
              <a:latin typeface="Tahoma" charset="0"/>
            </a:endParaRPr>
          </a:p>
          <a:p>
            <a:endParaRPr lang="en-US" sz="1200" dirty="0">
              <a:latin typeface="Tahoma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333500" y="2933700"/>
            <a:ext cx="7327459" cy="25400"/>
          </a:xfrm>
          <a:prstGeom prst="line">
            <a:avLst/>
          </a:prstGeom>
          <a:ln>
            <a:solidFill>
              <a:srgbClr val="9ABA8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430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SLIDE Plain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788494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008000"/>
                </a:solidFill>
              </a:rPr>
              <a:t>Investment</a:t>
            </a:r>
            <a:endParaRPr lang="en-US" sz="31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8000"/>
              </a:solidFill>
              <a:effectLst>
                <a:innerShdw blurRad="114300">
                  <a:schemeClr val="tx1"/>
                </a:innerShdw>
              </a:effectLst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1067922" y="1919393"/>
            <a:ext cx="8229600" cy="4525963"/>
          </a:xfrm>
        </p:spPr>
        <p:txBody>
          <a:bodyPr>
            <a:normAutofit/>
          </a:bodyPr>
          <a:lstStyle/>
          <a:p>
            <a:pPr marL="365760">
              <a:lnSpc>
                <a:spcPct val="90000"/>
              </a:lnSpc>
              <a:spcBef>
                <a:spcPct val="0"/>
              </a:spcBef>
              <a:spcAft>
                <a:spcPts val="2400"/>
              </a:spcAft>
              <a:buFont typeface="Wingdings" charset="2"/>
              <a:buChar char="§"/>
            </a:pPr>
            <a:r>
              <a:rPr lang="en-US" sz="2400" b="1" dirty="0" smtClean="0">
                <a:solidFill>
                  <a:srgbClr val="4F6D6F"/>
                </a:solidFill>
                <a:latin typeface="Arial" charset="0"/>
              </a:rPr>
              <a:t>Homeownership - </a:t>
            </a:r>
            <a:endParaRPr lang="en-US" sz="2400" dirty="0" smtClean="0">
              <a:solidFill>
                <a:srgbClr val="4F6D6F"/>
              </a:solidFill>
              <a:latin typeface="Arial" charset="0"/>
            </a:endParaRPr>
          </a:p>
          <a:p>
            <a:pPr marL="822960" lvl="1" indent="-342900">
              <a:lnSpc>
                <a:spcPct val="50000"/>
              </a:lnSpc>
              <a:spcBef>
                <a:spcPct val="0"/>
              </a:spcBef>
              <a:spcAft>
                <a:spcPts val="2400"/>
              </a:spcAft>
              <a:buSzPct val="40000"/>
              <a:buFont typeface="Wingdings" charset="2"/>
              <a:buChar char="q"/>
            </a:pPr>
            <a:r>
              <a:rPr lang="en-US" sz="2000" dirty="0" smtClean="0">
                <a:solidFill>
                  <a:srgbClr val="4F6D6F"/>
                </a:solidFill>
                <a:latin typeface="Arial" charset="0"/>
              </a:rPr>
              <a:t>Strategies </a:t>
            </a:r>
            <a:r>
              <a:rPr lang="en-US" sz="2000" dirty="0">
                <a:solidFill>
                  <a:srgbClr val="4F6D6F"/>
                </a:solidFill>
                <a:latin typeface="Arial" charset="0"/>
              </a:rPr>
              <a:t>that are safe and affordable</a:t>
            </a:r>
          </a:p>
          <a:p>
            <a:pPr marL="365760">
              <a:lnSpc>
                <a:spcPct val="90000"/>
              </a:lnSpc>
              <a:buFont typeface="Wingdings" charset="2"/>
              <a:buChar char="§"/>
            </a:pPr>
            <a:r>
              <a:rPr lang="en-US" sz="2400" b="1" dirty="0" smtClean="0">
                <a:solidFill>
                  <a:srgbClr val="4F6D6F"/>
                </a:solidFill>
                <a:latin typeface="Arial" charset="0"/>
              </a:rPr>
              <a:t>Business </a:t>
            </a:r>
            <a:r>
              <a:rPr lang="en-US" sz="2400" b="1" dirty="0">
                <a:solidFill>
                  <a:srgbClr val="4F6D6F"/>
                </a:solidFill>
                <a:latin typeface="Arial" charset="0"/>
              </a:rPr>
              <a:t>ownership</a:t>
            </a:r>
            <a:r>
              <a:rPr lang="en-US" sz="2400" dirty="0">
                <a:solidFill>
                  <a:srgbClr val="4F6D6F"/>
                </a:solidFill>
                <a:latin typeface="Arial" charset="0"/>
              </a:rPr>
              <a:t> </a:t>
            </a:r>
            <a:r>
              <a:rPr lang="en-US" sz="2400" dirty="0" smtClean="0">
                <a:solidFill>
                  <a:srgbClr val="4F6D6F"/>
                </a:solidFill>
                <a:latin typeface="Arial" charset="0"/>
              </a:rPr>
              <a:t> </a:t>
            </a:r>
          </a:p>
          <a:p>
            <a:pPr marL="880110" lvl="2" indent="-342900">
              <a:lnSpc>
                <a:spcPct val="130000"/>
              </a:lnSpc>
              <a:buSzPct val="40000"/>
              <a:buFont typeface="Wingdings" charset="2"/>
              <a:buChar char="q"/>
            </a:pPr>
            <a:r>
              <a:rPr lang="en-US" sz="2000" dirty="0" smtClean="0">
                <a:solidFill>
                  <a:srgbClr val="4F6D6F"/>
                </a:solidFill>
                <a:latin typeface="Arial" charset="0"/>
              </a:rPr>
              <a:t>Small business and microenterprise development</a:t>
            </a:r>
            <a:endParaRPr lang="en-US" sz="2000" dirty="0">
              <a:solidFill>
                <a:srgbClr val="4F6D6F"/>
              </a:solidFill>
              <a:latin typeface="Arial" charset="0"/>
            </a:endParaRPr>
          </a:p>
          <a:p>
            <a:pPr marL="880110" lvl="2" indent="-342900">
              <a:lnSpc>
                <a:spcPct val="90000"/>
              </a:lnSpc>
              <a:buSzPct val="40000"/>
              <a:buFont typeface="Wingdings" charset="2"/>
              <a:buChar char="q"/>
            </a:pPr>
            <a:r>
              <a:rPr lang="en-US" sz="2000" dirty="0" smtClean="0">
                <a:solidFill>
                  <a:srgbClr val="4F6D6F"/>
                </a:solidFill>
                <a:latin typeface="Arial" charset="0"/>
              </a:rPr>
              <a:t>Employee ownership </a:t>
            </a:r>
            <a:endParaRPr lang="en-US" sz="2000" dirty="0">
              <a:solidFill>
                <a:srgbClr val="4F6D6F"/>
              </a:solidFill>
              <a:latin typeface="Arial" charset="0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</a:pPr>
            <a:endParaRPr lang="en-US" sz="2400" dirty="0">
              <a:solidFill>
                <a:srgbClr val="4F6D6F"/>
              </a:solidFill>
              <a:latin typeface="Arial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4F6D6F"/>
              </a:solidFill>
              <a:effectLst>
                <a:outerShdw blurRad="50800" dist="12700" dir="2700000" algn="tl" rotWithShape="0">
                  <a:srgbClr val="000000">
                    <a:alpha val="42000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75705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SLIDE Plain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698494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008000"/>
                </a:solidFill>
              </a:rPr>
              <a:t>Preservation</a:t>
            </a:r>
            <a:endParaRPr lang="en-US" sz="31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8000"/>
              </a:solidFill>
              <a:effectLst>
                <a:innerShdw blurRad="114300">
                  <a:schemeClr val="tx1"/>
                </a:innerShdw>
              </a:effectLst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1067922" y="1919393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spcBef>
                <a:spcPct val="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US" sz="2400" b="1" dirty="0">
                <a:solidFill>
                  <a:srgbClr val="4F6D6F"/>
                </a:solidFill>
                <a:latin typeface="Arial" charset="0"/>
              </a:rPr>
              <a:t>Foreclosure prevention/mitigation</a:t>
            </a: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US" sz="2400" b="1" dirty="0" smtClean="0">
                <a:solidFill>
                  <a:srgbClr val="4F6D6F"/>
                </a:solidFill>
                <a:latin typeface="Arial" charset="0"/>
              </a:rPr>
              <a:t>Fees and interest rates on </a:t>
            </a:r>
            <a:r>
              <a:rPr lang="en-US" sz="2400" b="1" dirty="0">
                <a:solidFill>
                  <a:srgbClr val="4F6D6F"/>
                </a:solidFill>
                <a:latin typeface="Arial" charset="0"/>
              </a:rPr>
              <a:t>payday and auto-title </a:t>
            </a:r>
            <a:r>
              <a:rPr lang="en-US" sz="2400" b="1" dirty="0" smtClean="0">
                <a:solidFill>
                  <a:srgbClr val="4F6D6F"/>
                </a:solidFill>
                <a:latin typeface="Arial" charset="0"/>
              </a:rPr>
              <a:t>loans </a:t>
            </a:r>
            <a:endParaRPr lang="en-US" sz="2400" b="1" dirty="0">
              <a:solidFill>
                <a:srgbClr val="4F6D6F"/>
              </a:solidFill>
              <a:latin typeface="Arial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US" sz="2400" b="1" dirty="0">
                <a:solidFill>
                  <a:srgbClr val="4F6D6F"/>
                </a:solidFill>
                <a:latin typeface="Arial" charset="0"/>
              </a:rPr>
              <a:t>A</a:t>
            </a:r>
            <a:r>
              <a:rPr lang="en-US" sz="2400" b="1" dirty="0" smtClean="0">
                <a:solidFill>
                  <a:srgbClr val="4F6D6F"/>
                </a:solidFill>
                <a:latin typeface="Arial" charset="0"/>
              </a:rPr>
              <a:t>ccess </a:t>
            </a:r>
            <a:r>
              <a:rPr lang="en-US" sz="2400" b="1" dirty="0">
                <a:solidFill>
                  <a:srgbClr val="4F6D6F"/>
                </a:solidFill>
                <a:latin typeface="Arial" charset="0"/>
              </a:rPr>
              <a:t>to </a:t>
            </a:r>
            <a:r>
              <a:rPr lang="en-US" sz="2400" b="1" dirty="0" smtClean="0">
                <a:solidFill>
                  <a:srgbClr val="4F6D6F"/>
                </a:solidFill>
                <a:latin typeface="Arial" charset="0"/>
              </a:rPr>
              <a:t>health, home and auto insurance</a:t>
            </a:r>
            <a:r>
              <a:rPr lang="en-US" sz="2400" dirty="0" smtClean="0">
                <a:solidFill>
                  <a:srgbClr val="4F6D6F"/>
                </a:solidFill>
                <a:latin typeface="Arial" charset="0"/>
              </a:rPr>
              <a:t> </a:t>
            </a:r>
            <a:endParaRPr lang="en-US" sz="2400" dirty="0">
              <a:solidFill>
                <a:srgbClr val="4F6D6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157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SLIDE Plain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718494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Tahoma" charset="0"/>
              </a:rPr>
              <a:t/>
            </a:r>
            <a:br>
              <a:rPr lang="en-US" sz="3200" b="1" dirty="0" smtClean="0">
                <a:latin typeface="Tahoma" charset="0"/>
              </a:rPr>
            </a:br>
            <a:r>
              <a:rPr lang="en-US" sz="3200" b="1" dirty="0" smtClean="0">
                <a:solidFill>
                  <a:srgbClr val="008000"/>
                </a:solidFill>
              </a:rPr>
              <a:t>Why </a:t>
            </a:r>
            <a:r>
              <a:rPr lang="en-US" sz="3200" b="1" dirty="0">
                <a:solidFill>
                  <a:srgbClr val="008000"/>
                </a:solidFill>
              </a:rPr>
              <a:t>Now? </a:t>
            </a:r>
            <a:r>
              <a:rPr lang="en-US" sz="3200" b="1" dirty="0">
                <a:latin typeface="Tahoma" charset="0"/>
              </a:rPr>
              <a:t/>
            </a:r>
            <a:br>
              <a:rPr lang="en-US" sz="3200" b="1" dirty="0">
                <a:latin typeface="Tahoma" charset="0"/>
              </a:rPr>
            </a:br>
            <a:endParaRPr lang="en-US" sz="31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8000"/>
              </a:solidFill>
              <a:effectLst>
                <a:innerShdw blurRad="114300">
                  <a:schemeClr val="tx1"/>
                </a:innerShdw>
              </a:effectLst>
              <a:latin typeface="Arial"/>
              <a:cs typeface="Arial"/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897386" y="185938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4F6D6F"/>
                </a:solidFill>
                <a:latin typeface="Arial"/>
                <a:cs typeface="Arial"/>
              </a:rPr>
              <a:t>Working families need access to opportunities to help them weather the downturn and rebuild their financial security.</a:t>
            </a:r>
          </a:p>
          <a:p>
            <a:pPr marL="0" indent="0">
              <a:buNone/>
            </a:pPr>
            <a:endParaRPr lang="en-US" sz="900" dirty="0" smtClean="0">
              <a:solidFill>
                <a:srgbClr val="4F6D6F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4F6D6F"/>
                </a:solidFill>
                <a:latin typeface="Arial"/>
                <a:cs typeface="Arial"/>
              </a:rPr>
              <a:t>They need opportunities to access:</a:t>
            </a:r>
            <a:endParaRPr lang="en-US" sz="2400" dirty="0">
              <a:solidFill>
                <a:srgbClr val="4F6D6F"/>
              </a:solidFill>
              <a:latin typeface="Arial"/>
              <a:cs typeface="Arial"/>
            </a:endParaRPr>
          </a:p>
          <a:p>
            <a:pPr>
              <a:buFont typeface="Wingdings" charset="2"/>
              <a:buChar char="§"/>
            </a:pPr>
            <a:r>
              <a:rPr lang="en-US" sz="2400" dirty="0" smtClean="0">
                <a:solidFill>
                  <a:srgbClr val="4F6D6F"/>
                </a:solidFill>
                <a:latin typeface="Arial"/>
                <a:cs typeface="Arial"/>
              </a:rPr>
              <a:t>Financial </a:t>
            </a:r>
            <a:r>
              <a:rPr lang="en-US" sz="2400" dirty="0">
                <a:solidFill>
                  <a:srgbClr val="4F6D6F"/>
                </a:solidFill>
                <a:latin typeface="Arial"/>
                <a:cs typeface="Arial"/>
              </a:rPr>
              <a:t>education</a:t>
            </a:r>
          </a:p>
          <a:p>
            <a:pPr>
              <a:buFont typeface="Wingdings" charset="2"/>
              <a:buChar char="§"/>
            </a:pPr>
            <a:r>
              <a:rPr lang="en-US" sz="2400" dirty="0">
                <a:solidFill>
                  <a:srgbClr val="4F6D6F"/>
                </a:solidFill>
                <a:latin typeface="Arial"/>
                <a:cs typeface="Arial"/>
              </a:rPr>
              <a:t>Credit counseling</a:t>
            </a:r>
          </a:p>
          <a:p>
            <a:pPr>
              <a:buFont typeface="Wingdings" charset="2"/>
              <a:buChar char="§"/>
            </a:pPr>
            <a:r>
              <a:rPr lang="en-US" sz="2400" dirty="0" smtClean="0">
                <a:solidFill>
                  <a:srgbClr val="4F6D6F"/>
                </a:solidFill>
                <a:latin typeface="Arial"/>
                <a:cs typeface="Arial"/>
              </a:rPr>
              <a:t>Bank accounts</a:t>
            </a:r>
          </a:p>
          <a:p>
            <a:pPr>
              <a:buFont typeface="Wingdings" charset="2"/>
              <a:buChar char="§"/>
            </a:pPr>
            <a:r>
              <a:rPr lang="en-US" sz="2400" dirty="0" smtClean="0">
                <a:solidFill>
                  <a:srgbClr val="4F6D6F"/>
                </a:solidFill>
                <a:latin typeface="Arial"/>
                <a:cs typeface="Arial"/>
              </a:rPr>
              <a:t>Low-cost </a:t>
            </a:r>
            <a:r>
              <a:rPr lang="en-US" sz="2400" dirty="0">
                <a:solidFill>
                  <a:srgbClr val="4F6D6F"/>
                </a:solidFill>
                <a:latin typeface="Arial"/>
                <a:cs typeface="Arial"/>
              </a:rPr>
              <a:t>financial services</a:t>
            </a:r>
          </a:p>
          <a:p>
            <a:pPr>
              <a:buFont typeface="Wingdings" charset="2"/>
              <a:buChar char="§"/>
            </a:pPr>
            <a:r>
              <a:rPr lang="en-US" sz="2400" dirty="0">
                <a:solidFill>
                  <a:srgbClr val="4F6D6F"/>
                </a:solidFill>
                <a:latin typeface="Arial"/>
                <a:cs typeface="Arial"/>
              </a:rPr>
              <a:t>Safe and affordable loan products</a:t>
            </a:r>
          </a:p>
          <a:p>
            <a:pPr>
              <a:buFont typeface="Wingdings" charset="2"/>
              <a:buChar char="§"/>
            </a:pPr>
            <a:endParaRPr lang="en-US" sz="2400" dirty="0">
              <a:solidFill>
                <a:srgbClr val="4F6D6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3107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SLIDE Plain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878494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008000"/>
                </a:solidFill>
              </a:rPr>
              <a:t>State Asset Policy Resources</a:t>
            </a:r>
            <a:endParaRPr lang="en-US" sz="31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8000"/>
              </a:solidFill>
              <a:effectLst>
                <a:innerShdw blurRad="114300">
                  <a:schemeClr val="tx1"/>
                </a:innerShdw>
              </a:effectLst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919290" y="1999401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US" sz="2400" b="1" dirty="0">
                <a:solidFill>
                  <a:srgbClr val="4F6D6F"/>
                </a:solidFill>
                <a:latin typeface="Arial" charset="0"/>
              </a:rPr>
              <a:t>NCSL </a:t>
            </a:r>
            <a:r>
              <a:rPr lang="en-US" sz="2400" dirty="0">
                <a:solidFill>
                  <a:srgbClr val="4F6D6F"/>
                </a:solidFill>
                <a:latin typeface="Arial" charset="0"/>
              </a:rPr>
              <a:t> </a:t>
            </a:r>
            <a:r>
              <a:rPr lang="en-US" sz="2400" dirty="0">
                <a:solidFill>
                  <a:srgbClr val="4F6D6F"/>
                </a:solidFill>
                <a:latin typeface="Arial" charset="0"/>
                <a:hlinkClick r:id="rId3"/>
              </a:rPr>
              <a:t>www.ncsl.org/workingfamilies</a:t>
            </a:r>
            <a:endParaRPr lang="en-US" sz="2400" dirty="0">
              <a:solidFill>
                <a:srgbClr val="4F6D6F"/>
              </a:solidFill>
              <a:latin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US" sz="2400" b="1" dirty="0">
                <a:solidFill>
                  <a:srgbClr val="4F6D6F"/>
                </a:solidFill>
                <a:latin typeface="Arial" charset="0"/>
              </a:rPr>
              <a:t>Center for Social </a:t>
            </a:r>
            <a:r>
              <a:rPr lang="en-US" sz="2400" b="1" dirty="0" smtClean="0">
                <a:solidFill>
                  <a:srgbClr val="4F6D6F"/>
                </a:solidFill>
                <a:latin typeface="Arial" charset="0"/>
              </a:rPr>
              <a:t>Development </a:t>
            </a:r>
            <a:r>
              <a:rPr lang="en-US" sz="2400" dirty="0">
                <a:solidFill>
                  <a:srgbClr val="4F6D6F"/>
                </a:solidFill>
                <a:latin typeface="Arial" charset="0"/>
                <a:hlinkClick r:id="rId4"/>
              </a:rPr>
              <a:t>www.csd.wustl.edu</a:t>
            </a:r>
            <a:endParaRPr lang="en-US" sz="2400" dirty="0">
              <a:solidFill>
                <a:srgbClr val="4F6D6F"/>
              </a:solidFill>
              <a:latin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US" sz="2400" b="1" dirty="0">
                <a:solidFill>
                  <a:srgbClr val="4F6D6F"/>
                </a:solidFill>
                <a:latin typeface="Arial" charset="0"/>
              </a:rPr>
              <a:t>CFED </a:t>
            </a:r>
            <a:r>
              <a:rPr lang="en-US" sz="2400" dirty="0" smtClean="0">
                <a:solidFill>
                  <a:srgbClr val="4F6D6F"/>
                </a:solidFill>
                <a:latin typeface="Arial" charset="0"/>
                <a:hlinkClick r:id="rId5"/>
              </a:rPr>
              <a:t>www.cfed.org</a:t>
            </a:r>
            <a:endParaRPr lang="en-US" sz="2400" dirty="0">
              <a:solidFill>
                <a:srgbClr val="4F6D6F"/>
              </a:solidFill>
              <a:latin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US" sz="2400" b="1" dirty="0">
                <a:solidFill>
                  <a:srgbClr val="4F6D6F"/>
                </a:solidFill>
                <a:latin typeface="Arial" charset="0"/>
              </a:rPr>
              <a:t>New America Foundation </a:t>
            </a:r>
            <a:r>
              <a:rPr lang="en-US" sz="2400" dirty="0" smtClean="0">
                <a:solidFill>
                  <a:srgbClr val="4F6D6F"/>
                </a:solidFill>
                <a:latin typeface="Arial" charset="0"/>
                <a:hlinkClick r:id="rId6"/>
              </a:rPr>
              <a:t>www.assets.newamerica.net </a:t>
            </a:r>
            <a:endParaRPr lang="en-US" sz="2400" dirty="0" smtClean="0">
              <a:solidFill>
                <a:srgbClr val="4F6D6F"/>
              </a:solidFill>
              <a:latin typeface="Arial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US" sz="2400" b="1" dirty="0" err="1" smtClean="0">
                <a:solidFill>
                  <a:srgbClr val="4F6D6F"/>
                </a:solidFill>
                <a:latin typeface="Arial" charset="0"/>
              </a:rPr>
              <a:t>PolicyLink</a:t>
            </a:r>
            <a:r>
              <a:rPr lang="en-US" sz="2400" b="1" dirty="0" smtClean="0">
                <a:solidFill>
                  <a:srgbClr val="4F6D6F"/>
                </a:solidFill>
                <a:latin typeface="Arial" charset="0"/>
              </a:rPr>
              <a:t>/Ford Foundation Clearinghouse</a:t>
            </a:r>
            <a:r>
              <a:rPr lang="en-US" sz="2400" dirty="0" smtClean="0">
                <a:solidFill>
                  <a:srgbClr val="4F6D6F"/>
                </a:solidFill>
                <a:latin typeface="Arial" charset="0"/>
              </a:rPr>
              <a:t> (Forthcoming, Winter 2012)</a:t>
            </a:r>
            <a:endParaRPr lang="en-US" sz="2400" dirty="0">
              <a:solidFill>
                <a:srgbClr val="4F6D6F"/>
              </a:solidFill>
              <a:latin typeface="Arial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en-US" sz="2400" dirty="0">
              <a:solidFill>
                <a:srgbClr val="4F6D6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882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EEN BAR SLIDE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Picture 5" descr="Logo Final-Outlined.pd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2" t="32408" r="31250" b="44444"/>
          <a:stretch/>
        </p:blipFill>
        <p:spPr>
          <a:xfrm>
            <a:off x="1028700" y="342900"/>
            <a:ext cx="3137914" cy="1803399"/>
          </a:xfrm>
          <a:prstGeom prst="rect">
            <a:avLst/>
          </a:prstGeom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219200" y="2441894"/>
            <a:ext cx="7416800" cy="1752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smtClean="0">
                <a:solidFill>
                  <a:srgbClr val="4F6D6F"/>
                </a:solidFill>
                <a:latin typeface="Arial"/>
                <a:cs typeface="Arial"/>
              </a:rPr>
              <a:t>State Asset Policy—Building the Economic Security of Working Families </a:t>
            </a:r>
            <a:endParaRPr lang="en-US" sz="2400" b="1" dirty="0">
              <a:solidFill>
                <a:srgbClr val="4F6D6F"/>
              </a:solidFill>
              <a:latin typeface="Arial"/>
              <a:cs typeface="Arial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206500" y="4876800"/>
            <a:ext cx="6781800" cy="233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b="1" dirty="0">
                <a:solidFill>
                  <a:srgbClr val="4F6D6F"/>
                </a:solidFill>
                <a:latin typeface="Tahoma" charset="0"/>
              </a:rPr>
              <a:t>National Conference of State Legislatures</a:t>
            </a:r>
          </a:p>
          <a:p>
            <a:r>
              <a:rPr lang="en-US" sz="1400" dirty="0" smtClean="0">
                <a:solidFill>
                  <a:srgbClr val="4F6D6F"/>
                </a:solidFill>
                <a:latin typeface="Tahoma" charset="0"/>
              </a:rPr>
              <a:t>June 25</a:t>
            </a:r>
            <a:r>
              <a:rPr lang="en-US" sz="1400" baseline="30000" dirty="0" smtClean="0">
                <a:solidFill>
                  <a:srgbClr val="4F6D6F"/>
                </a:solidFill>
                <a:latin typeface="Tahoma" charset="0"/>
              </a:rPr>
              <a:t>th</a:t>
            </a:r>
            <a:r>
              <a:rPr lang="en-US" sz="1400" dirty="0" smtClean="0">
                <a:solidFill>
                  <a:srgbClr val="4F6D6F"/>
                </a:solidFill>
                <a:latin typeface="Tahoma" charset="0"/>
              </a:rPr>
              <a:t>, 2012</a:t>
            </a:r>
            <a:endParaRPr lang="en-US" sz="1400" dirty="0">
              <a:solidFill>
                <a:srgbClr val="4F6D6F"/>
              </a:solidFill>
              <a:latin typeface="Tahoma" charset="0"/>
            </a:endParaRPr>
          </a:p>
          <a:p>
            <a:r>
              <a:rPr lang="en-US" sz="1400" dirty="0">
                <a:solidFill>
                  <a:srgbClr val="4F6D6F"/>
                </a:solidFill>
                <a:latin typeface="Tahoma" charset="0"/>
              </a:rPr>
              <a:t> </a:t>
            </a:r>
          </a:p>
          <a:p>
            <a:r>
              <a:rPr lang="en-US" sz="1400" b="1" dirty="0">
                <a:solidFill>
                  <a:srgbClr val="4F6D6F"/>
                </a:solidFill>
                <a:latin typeface="Tahoma" charset="0"/>
              </a:rPr>
              <a:t>Presentation by Heather McCulloch</a:t>
            </a:r>
          </a:p>
          <a:p>
            <a:r>
              <a:rPr lang="en-US" sz="1400" dirty="0">
                <a:solidFill>
                  <a:srgbClr val="4F6D6F"/>
                </a:solidFill>
                <a:latin typeface="Tahoma" charset="0"/>
              </a:rPr>
              <a:t>Principal/Asset Building Strategies</a:t>
            </a:r>
          </a:p>
          <a:p>
            <a:r>
              <a:rPr lang="en-US" sz="1400" dirty="0">
                <a:solidFill>
                  <a:srgbClr val="4F6D6E"/>
                </a:solidFill>
                <a:latin typeface="Tahoma" charset="0"/>
              </a:rPr>
              <a:t>www.AssetBuildingStrategies.com</a:t>
            </a:r>
          </a:p>
          <a:p>
            <a:endParaRPr lang="en-US" sz="1400" dirty="0">
              <a:latin typeface="Tahoma" charset="0"/>
            </a:endParaRPr>
          </a:p>
          <a:p>
            <a:endParaRPr lang="en-US" sz="1000" dirty="0">
              <a:latin typeface="Tahoma" charset="0"/>
            </a:endParaRPr>
          </a:p>
          <a:p>
            <a:endParaRPr lang="en-US" sz="1400" dirty="0">
              <a:latin typeface="Tahoma" charset="0"/>
            </a:endParaRPr>
          </a:p>
          <a:p>
            <a:endParaRPr lang="en-US" sz="1200" dirty="0">
              <a:latin typeface="Tahoma" charset="0"/>
            </a:endParaRPr>
          </a:p>
          <a:p>
            <a:endParaRPr lang="en-US" sz="1200" dirty="0">
              <a:latin typeface="Tahoma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1333500" y="3841593"/>
            <a:ext cx="7112000" cy="25400"/>
          </a:xfrm>
          <a:prstGeom prst="line">
            <a:avLst/>
          </a:prstGeom>
          <a:ln>
            <a:solidFill>
              <a:srgbClr val="9ABA8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1512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SLIDE Plain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948494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008000"/>
                </a:solidFill>
                <a:effectLst/>
                <a:latin typeface="Arial"/>
                <a:cs typeface="Arial"/>
              </a:rPr>
              <a:t>What are assets and why do they matter?</a:t>
            </a:r>
            <a:endParaRPr lang="en-US" sz="3200" b="1" dirty="0">
              <a:ln w="17780" cmpd="sng">
                <a:noFill/>
                <a:prstDash val="solid"/>
                <a:miter lim="800000"/>
              </a:ln>
              <a:solidFill>
                <a:srgbClr val="008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1067922" y="1919393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n-US" sz="2400" dirty="0" smtClean="0">
                <a:solidFill>
                  <a:srgbClr val="4F6D6F"/>
                </a:solidFill>
                <a:latin typeface="Arial"/>
                <a:cs typeface="Arial"/>
              </a:rPr>
              <a:t>Financial assets – cash savings, stocks, bonds, </a:t>
            </a:r>
            <a:br>
              <a:rPr lang="en-US" sz="2400" dirty="0" smtClean="0">
                <a:solidFill>
                  <a:srgbClr val="4F6D6F"/>
                </a:solidFill>
                <a:latin typeface="Arial"/>
                <a:cs typeface="Arial"/>
              </a:rPr>
            </a:br>
            <a:r>
              <a:rPr lang="en-US" sz="2400" dirty="0" smtClean="0">
                <a:solidFill>
                  <a:srgbClr val="4F6D6F"/>
                </a:solidFill>
                <a:latin typeface="Arial"/>
                <a:cs typeface="Arial"/>
              </a:rPr>
              <a:t>home, business and real estate equity</a:t>
            </a:r>
          </a:p>
          <a:p>
            <a:pPr>
              <a:buNone/>
            </a:pPr>
            <a:endParaRPr lang="en-US" sz="2400" dirty="0" smtClean="0">
              <a:solidFill>
                <a:srgbClr val="4F6D6F"/>
              </a:solidFill>
              <a:latin typeface="Arial"/>
              <a:cs typeface="Arial"/>
            </a:endParaRPr>
          </a:p>
          <a:p>
            <a:pPr>
              <a:buFont typeface="Wingdings" charset="2"/>
              <a:buChar char="§"/>
            </a:pPr>
            <a:r>
              <a:rPr lang="en-US" sz="2400" dirty="0" smtClean="0">
                <a:solidFill>
                  <a:srgbClr val="4F6D6F"/>
                </a:solidFill>
                <a:latin typeface="Arial"/>
                <a:cs typeface="Arial"/>
              </a:rPr>
              <a:t>Income enables families to get by. </a:t>
            </a:r>
            <a:br>
              <a:rPr lang="en-US" sz="2400" dirty="0" smtClean="0">
                <a:solidFill>
                  <a:srgbClr val="4F6D6F"/>
                </a:solidFill>
                <a:latin typeface="Arial"/>
                <a:cs typeface="Arial"/>
              </a:rPr>
            </a:br>
            <a:r>
              <a:rPr lang="en-US" sz="2400" dirty="0" smtClean="0">
                <a:solidFill>
                  <a:srgbClr val="4F6D6F"/>
                </a:solidFill>
                <a:latin typeface="Arial"/>
                <a:cs typeface="Arial"/>
              </a:rPr>
              <a:t>Assets enable them to: </a:t>
            </a:r>
          </a:p>
          <a:p>
            <a:pPr lvl="1">
              <a:buSzPct val="40000"/>
              <a:buFont typeface="Wingdings" charset="2"/>
              <a:buChar char="q"/>
            </a:pPr>
            <a:r>
              <a:rPr lang="en-US" sz="2000" dirty="0" smtClean="0">
                <a:solidFill>
                  <a:srgbClr val="4F6D6F"/>
                </a:solidFill>
                <a:latin typeface="Arial"/>
                <a:cs typeface="Arial"/>
              </a:rPr>
              <a:t>Weather financial crises</a:t>
            </a:r>
          </a:p>
          <a:p>
            <a:pPr lvl="1">
              <a:buSzPct val="40000"/>
              <a:buFont typeface="Wingdings" charset="2"/>
              <a:buChar char="q"/>
            </a:pPr>
            <a:r>
              <a:rPr lang="en-US" sz="2000" dirty="0" smtClean="0">
                <a:solidFill>
                  <a:srgbClr val="4F6D6F"/>
                </a:solidFill>
                <a:latin typeface="Arial"/>
                <a:cs typeface="Arial"/>
              </a:rPr>
              <a:t>Invest in their children and their communities</a:t>
            </a:r>
          </a:p>
          <a:p>
            <a:pPr lvl="1">
              <a:buSzPct val="40000"/>
              <a:buFont typeface="Wingdings" charset="2"/>
              <a:buChar char="q"/>
            </a:pPr>
            <a:r>
              <a:rPr lang="en-US" sz="2000" dirty="0" smtClean="0">
                <a:solidFill>
                  <a:srgbClr val="4F6D6F"/>
                </a:solidFill>
                <a:latin typeface="Arial"/>
                <a:cs typeface="Arial"/>
              </a:rPr>
              <a:t>Plan for a secure retirement </a:t>
            </a:r>
          </a:p>
          <a:p>
            <a:pPr lvl="1">
              <a:buSzPct val="40000"/>
              <a:buFont typeface="Wingdings" charset="2"/>
              <a:buChar char="q"/>
            </a:pPr>
            <a:r>
              <a:rPr lang="en-US" sz="2000" dirty="0" smtClean="0">
                <a:solidFill>
                  <a:srgbClr val="4F6D6F"/>
                </a:solidFill>
                <a:latin typeface="Arial"/>
                <a:cs typeface="Arial"/>
              </a:rPr>
              <a:t>Pass resources on to future generations</a:t>
            </a:r>
          </a:p>
          <a:p>
            <a:pPr>
              <a:buFont typeface="Wingdings" charset="2"/>
              <a:buChar char="§"/>
            </a:pPr>
            <a:endParaRPr lang="en-US" sz="2400" dirty="0" smtClean="0">
              <a:solidFill>
                <a:srgbClr val="4F6D6F"/>
              </a:solidFill>
              <a:effectLst>
                <a:outerShdw blurRad="50800" dist="12700" dir="2700000" algn="tl" rotWithShape="0">
                  <a:srgbClr val="000000">
                    <a:alpha val="42000"/>
                  </a:srgbClr>
                </a:outerShdw>
              </a:effectLst>
              <a:latin typeface="Arial"/>
              <a:cs typeface="Arial"/>
            </a:endParaRPr>
          </a:p>
          <a:p>
            <a:pPr>
              <a:buFont typeface="Wingdings" charset="2"/>
              <a:buChar char="§"/>
            </a:pPr>
            <a:endParaRPr lang="en-US" sz="2400" dirty="0" smtClean="0">
              <a:solidFill>
                <a:srgbClr val="4F6D6F"/>
              </a:solidFill>
              <a:effectLst>
                <a:outerShdw blurRad="50800" dist="12700" dir="2700000" algn="tl" rotWithShape="0">
                  <a:srgbClr val="000000">
                    <a:alpha val="42000"/>
                  </a:srgbClr>
                </a:outerShdw>
              </a:effectLst>
              <a:latin typeface="Arial"/>
              <a:cs typeface="Arial"/>
            </a:endParaRPr>
          </a:p>
          <a:p>
            <a:endParaRPr lang="en-US" sz="2400" dirty="0">
              <a:solidFill>
                <a:srgbClr val="4F6D6F"/>
              </a:solidFill>
              <a:effectLst>
                <a:outerShdw blurRad="50800" dist="12700" dir="2700000" algn="tl" rotWithShape="0">
                  <a:srgbClr val="000000">
                    <a:alpha val="42000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9774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SLIDE Plain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818494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008000"/>
                </a:solidFill>
              </a:rPr>
              <a:t>Challenge:  Asset Poverty</a:t>
            </a:r>
            <a:endParaRPr lang="en-US" sz="31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8000"/>
              </a:solidFill>
              <a:effectLst>
                <a:innerShdw blurRad="114300">
                  <a:schemeClr val="tx1"/>
                </a:innerShdw>
              </a:effectLst>
              <a:latin typeface="Arial"/>
              <a:cs typeface="Arial"/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1037922" y="1699371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>
              <a:solidFill>
                <a:srgbClr val="4F6D6F"/>
              </a:solidFill>
              <a:latin typeface="Arial"/>
              <a:cs typeface="Arial"/>
            </a:endParaRPr>
          </a:p>
          <a:p>
            <a:pPr>
              <a:spcBef>
                <a:spcPct val="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4F6D6F"/>
                </a:solidFill>
                <a:latin typeface="Arial" pitchFamily="34" charset="0"/>
                <a:cs typeface="Arial" pitchFamily="34" charset="0"/>
              </a:rPr>
              <a:t>27% - or </a:t>
            </a:r>
            <a:r>
              <a:rPr lang="en-US" sz="2400" dirty="0">
                <a:solidFill>
                  <a:srgbClr val="4F6D6F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 smtClean="0">
                <a:solidFill>
                  <a:srgbClr val="4F6D6F"/>
                </a:solidFill>
                <a:latin typeface="Arial" pitchFamily="34" charset="0"/>
                <a:cs typeface="Arial" pitchFamily="34" charset="0"/>
              </a:rPr>
              <a:t> out of </a:t>
            </a:r>
            <a:r>
              <a:rPr lang="en-US" sz="2400" dirty="0">
                <a:solidFill>
                  <a:srgbClr val="4F6D6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400" dirty="0" smtClean="0">
                <a:solidFill>
                  <a:srgbClr val="4F6D6F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en-US" sz="2400" dirty="0">
                <a:solidFill>
                  <a:srgbClr val="4F6D6F"/>
                </a:solidFill>
                <a:latin typeface="Arial" pitchFamily="34" charset="0"/>
                <a:cs typeface="Arial" pitchFamily="34" charset="0"/>
              </a:rPr>
              <a:t>households is asset </a:t>
            </a:r>
            <a:r>
              <a:rPr lang="en-US" sz="2400" dirty="0" smtClean="0">
                <a:solidFill>
                  <a:srgbClr val="4F6D6F"/>
                </a:solidFill>
                <a:latin typeface="Arial" pitchFamily="34" charset="0"/>
                <a:cs typeface="Arial" pitchFamily="34" charset="0"/>
              </a:rPr>
              <a:t>poor</a:t>
            </a:r>
          </a:p>
          <a:p>
            <a:pPr lvl="1">
              <a:lnSpc>
                <a:spcPct val="50000"/>
              </a:lnSpc>
              <a:spcBef>
                <a:spcPct val="0"/>
              </a:spcBef>
              <a:spcAft>
                <a:spcPts val="1800"/>
              </a:spcAft>
              <a:buSzPct val="40000"/>
              <a:buFont typeface="Wingdings" charset="2"/>
              <a:buChar char="q"/>
            </a:pPr>
            <a:r>
              <a:rPr lang="en-US" sz="2400" dirty="0" smtClean="0">
                <a:solidFill>
                  <a:srgbClr val="4F6D6F"/>
                </a:solidFill>
                <a:latin typeface="Arial" pitchFamily="34" charset="0"/>
                <a:cs typeface="Arial" pitchFamily="34" charset="0"/>
              </a:rPr>
              <a:t>If you exclude illiquid assets, 43% are asset poor</a:t>
            </a:r>
            <a:endParaRPr lang="en-US" sz="2400" dirty="0">
              <a:solidFill>
                <a:srgbClr val="4F6D6F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en-US" sz="2400" dirty="0">
                <a:solidFill>
                  <a:srgbClr val="4F6D6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rgbClr val="4F6D6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rgbClr val="4F6D6F"/>
                </a:solidFill>
                <a:latin typeface="Arial" pitchFamily="34" charset="0"/>
                <a:cs typeface="Arial" pitchFamily="34" charset="0"/>
              </a:rPr>
              <a:t>of every 5</a:t>
            </a:r>
            <a:r>
              <a:rPr lang="en-US" sz="2400" dirty="0" smtClean="0">
                <a:solidFill>
                  <a:srgbClr val="4F6D6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rgbClr val="4F6D6F"/>
                </a:solidFill>
                <a:latin typeface="Arial" pitchFamily="34" charset="0"/>
                <a:cs typeface="Arial" pitchFamily="34" charset="0"/>
              </a:rPr>
              <a:t>children lives in an asset-poor households </a:t>
            </a:r>
            <a:r>
              <a:rPr lang="en-US" sz="2400" dirty="0" smtClean="0">
                <a:solidFill>
                  <a:srgbClr val="4F6D6F"/>
                </a:solidFill>
                <a:latin typeface="Arial" pitchFamily="34" charset="0"/>
                <a:cs typeface="Arial" pitchFamily="34" charset="0"/>
              </a:rPr>
              <a:t>including...</a:t>
            </a:r>
          </a:p>
          <a:p>
            <a:pPr lvl="1">
              <a:buSzPct val="40000"/>
              <a:buFont typeface="Wingdings" charset="2"/>
              <a:buChar char="q"/>
            </a:pPr>
            <a:r>
              <a:rPr lang="en-US" sz="2400" dirty="0" smtClean="0">
                <a:solidFill>
                  <a:srgbClr val="4F6D6F"/>
                </a:solidFill>
                <a:latin typeface="Arial" pitchFamily="34" charset="0"/>
                <a:cs typeface="Arial" pitchFamily="34" charset="0"/>
              </a:rPr>
              <a:t>1 of 2 Hispanic and African American children</a:t>
            </a:r>
          </a:p>
          <a:p>
            <a:pPr lvl="1">
              <a:lnSpc>
                <a:spcPct val="90000"/>
              </a:lnSpc>
              <a:buSzPct val="40000"/>
              <a:buFont typeface="Wingdings" charset="2"/>
              <a:buChar char="q"/>
            </a:pPr>
            <a:r>
              <a:rPr lang="en-US" sz="2400" dirty="0" smtClean="0">
                <a:solidFill>
                  <a:srgbClr val="4F6D6F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en-US" sz="2400" dirty="0">
                <a:solidFill>
                  <a:srgbClr val="4F6D6F"/>
                </a:solidFill>
                <a:latin typeface="Arial" pitchFamily="34" charset="0"/>
                <a:cs typeface="Arial" pitchFamily="34" charset="0"/>
              </a:rPr>
              <a:t>out of 4 White </a:t>
            </a:r>
            <a:r>
              <a:rPr lang="en-US" sz="2400" dirty="0" smtClean="0">
                <a:solidFill>
                  <a:srgbClr val="4F6D6F"/>
                </a:solidFill>
                <a:latin typeface="Arial" pitchFamily="34" charset="0"/>
                <a:cs typeface="Arial" pitchFamily="34" charset="0"/>
              </a:rPr>
              <a:t>children</a:t>
            </a:r>
            <a:br>
              <a:rPr lang="en-US" sz="2400" dirty="0" smtClean="0">
                <a:solidFill>
                  <a:srgbClr val="4F6D6F"/>
                </a:solidFill>
                <a:latin typeface="Arial" pitchFamily="34" charset="0"/>
                <a:cs typeface="Arial" pitchFamily="34" charset="0"/>
              </a:rPr>
            </a:br>
            <a:endParaRPr lang="en-US" sz="2400" dirty="0">
              <a:solidFill>
                <a:srgbClr val="4F6D6F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4F6D6F"/>
              </a:solidFill>
              <a:effectLst>
                <a:outerShdw blurRad="50800" dist="12700" dir="2700000" algn="tl" rotWithShape="0">
                  <a:srgbClr val="000000">
                    <a:alpha val="42000"/>
                  </a:srgbClr>
                </a:outerShdw>
              </a:effectLst>
              <a:latin typeface="Arial"/>
              <a:cs typeface="Arial"/>
            </a:endParaRPr>
          </a:p>
          <a:p>
            <a:pPr>
              <a:buFont typeface="Wingdings" charset="2"/>
              <a:buChar char="§"/>
            </a:pPr>
            <a:endParaRPr lang="en-US" sz="2400" dirty="0" smtClean="0">
              <a:solidFill>
                <a:srgbClr val="4F6D6F"/>
              </a:solidFill>
              <a:effectLst>
                <a:outerShdw blurRad="50800" dist="12700" dir="2700000" algn="tl" rotWithShape="0">
                  <a:srgbClr val="000000">
                    <a:alpha val="42000"/>
                  </a:srgbClr>
                </a:outerShdw>
              </a:effectLst>
              <a:latin typeface="Arial"/>
              <a:cs typeface="Arial"/>
            </a:endParaRPr>
          </a:p>
          <a:p>
            <a:pPr>
              <a:buFont typeface="Wingdings" charset="2"/>
              <a:buChar char="§"/>
            </a:pPr>
            <a:endParaRPr lang="en-US" sz="2400" dirty="0">
              <a:solidFill>
                <a:srgbClr val="4F6D6F"/>
              </a:solidFill>
              <a:effectLst>
                <a:outerShdw blurRad="50800" dist="12700" dir="2700000" algn="tl" rotWithShape="0">
                  <a:srgbClr val="000000">
                    <a:alpha val="42000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8852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SLIDE Plain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" y="0"/>
            <a:ext cx="9144000" cy="6858000"/>
          </a:xfrm>
          <a:prstGeom prst="rect">
            <a:avLst/>
          </a:prstGeom>
        </p:spPr>
      </p:pic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918494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</a:rPr>
              <a:t>Economic </a:t>
            </a:r>
            <a:r>
              <a:rPr lang="en-US" sz="3200" b="1" dirty="0">
                <a:solidFill>
                  <a:srgbClr val="008000"/>
                </a:solidFill>
              </a:rPr>
              <a:t>Challenges</a:t>
            </a:r>
            <a:endParaRPr lang="en-US" sz="31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8000"/>
              </a:solidFill>
              <a:effectLst>
                <a:innerShdw blurRad="114300">
                  <a:schemeClr val="tx1"/>
                </a:innerShdw>
              </a:effectLst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777913" y="1788160"/>
            <a:ext cx="8229600" cy="4242547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Font typeface="Wingdings" charset="2"/>
              <a:buChar char="§"/>
            </a:pPr>
            <a:endParaRPr lang="en-US" sz="900" dirty="0" smtClean="0">
              <a:solidFill>
                <a:srgbClr val="4F6D6F"/>
              </a:solidFill>
              <a:latin typeface="Arial"/>
              <a:cs typeface="Arial"/>
            </a:endParaRPr>
          </a:p>
          <a:p>
            <a:pPr>
              <a:buFont typeface="Wingdings" charset="2"/>
              <a:buChar char="§"/>
            </a:pPr>
            <a:r>
              <a:rPr lang="en-US" sz="2000" dirty="0">
                <a:solidFill>
                  <a:srgbClr val="4F6D6F"/>
                </a:solidFill>
                <a:latin typeface="Arial"/>
                <a:cs typeface="Arial"/>
              </a:rPr>
              <a:t>Wealth </a:t>
            </a:r>
            <a:r>
              <a:rPr lang="en-US" sz="2000" dirty="0" smtClean="0">
                <a:solidFill>
                  <a:srgbClr val="4F6D6F"/>
                </a:solidFill>
                <a:latin typeface="Arial"/>
                <a:cs typeface="Arial"/>
              </a:rPr>
              <a:t>in America is heavily concentrated </a:t>
            </a:r>
            <a:endParaRPr lang="en-US" sz="2000" dirty="0">
              <a:solidFill>
                <a:srgbClr val="4F6D6F"/>
              </a:solidFill>
              <a:latin typeface="Arial"/>
              <a:cs typeface="Arial"/>
            </a:endParaRPr>
          </a:p>
          <a:p>
            <a:pPr lvl="1">
              <a:buSzPct val="40000"/>
              <a:buFont typeface="Wingdings" charset="2"/>
              <a:buChar char="q"/>
            </a:pPr>
            <a:r>
              <a:rPr lang="en-US" sz="1800" dirty="0" smtClean="0">
                <a:solidFill>
                  <a:srgbClr val="4F6D6F"/>
                </a:solidFill>
                <a:latin typeface="Arial"/>
                <a:cs typeface="Arial"/>
              </a:rPr>
              <a:t>The wealthiest 20% of households own 85% of the nation’s wealth</a:t>
            </a:r>
          </a:p>
          <a:p>
            <a:pPr lvl="1">
              <a:buSzPct val="40000"/>
              <a:buFont typeface="Wingdings" charset="2"/>
              <a:buChar char="q"/>
            </a:pPr>
            <a:r>
              <a:rPr lang="en-US" sz="1800" dirty="0" smtClean="0">
                <a:solidFill>
                  <a:srgbClr val="4F6D6F"/>
                </a:solidFill>
                <a:latin typeface="Arial"/>
                <a:cs typeface="Arial"/>
              </a:rPr>
              <a:t>The </a:t>
            </a:r>
            <a:r>
              <a:rPr lang="en-US" sz="1800" dirty="0">
                <a:solidFill>
                  <a:srgbClr val="4F6D6F"/>
                </a:solidFill>
                <a:latin typeface="Arial"/>
                <a:cs typeface="Arial"/>
              </a:rPr>
              <a:t>bottom 80% of U.S. households hold only 15% 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en-US" sz="800" dirty="0" smtClean="0">
              <a:solidFill>
                <a:srgbClr val="4F6D6F"/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en-US" sz="2000" dirty="0" smtClean="0">
                <a:solidFill>
                  <a:srgbClr val="4F6D6F"/>
                </a:solidFill>
                <a:latin typeface="Arial"/>
                <a:cs typeface="Arial"/>
              </a:rPr>
              <a:t>The recession has resulted in significant wealth loss among middle- class households</a:t>
            </a:r>
          </a:p>
          <a:p>
            <a:pPr lvl="1">
              <a:lnSpc>
                <a:spcPct val="110000"/>
              </a:lnSpc>
              <a:buSzPct val="40000"/>
              <a:buFont typeface="Wingdings" charset="2"/>
              <a:buChar char="q"/>
            </a:pPr>
            <a:r>
              <a:rPr lang="en-US" sz="1800" dirty="0" smtClean="0">
                <a:solidFill>
                  <a:srgbClr val="4F6D6F"/>
                </a:solidFill>
                <a:latin typeface="Arial"/>
                <a:cs typeface="Arial"/>
              </a:rPr>
              <a:t>From </a:t>
            </a:r>
            <a:r>
              <a:rPr lang="en-US" sz="1800" dirty="0">
                <a:solidFill>
                  <a:srgbClr val="4F6D6F"/>
                </a:solidFill>
                <a:latin typeface="Arial"/>
                <a:cs typeface="Arial"/>
              </a:rPr>
              <a:t>2007-2010, the net worth of the median </a:t>
            </a:r>
            <a:r>
              <a:rPr lang="en-US" sz="1800" dirty="0" smtClean="0">
                <a:solidFill>
                  <a:srgbClr val="4F6D6F"/>
                </a:solidFill>
                <a:latin typeface="Arial"/>
                <a:cs typeface="Arial"/>
              </a:rPr>
              <a:t>American </a:t>
            </a:r>
            <a:r>
              <a:rPr lang="en-US" sz="1800" dirty="0">
                <a:solidFill>
                  <a:srgbClr val="4F6D6F"/>
                </a:solidFill>
                <a:latin typeface="Arial"/>
                <a:cs typeface="Arial"/>
              </a:rPr>
              <a:t>household fell by almost 40% </a:t>
            </a:r>
            <a:r>
              <a:rPr lang="en-US" sz="1400" dirty="0" smtClean="0">
                <a:solidFill>
                  <a:srgbClr val="4F6D6F"/>
                </a:solidFill>
                <a:latin typeface="Arial"/>
                <a:cs typeface="Arial"/>
              </a:rPr>
              <a:t>(</a:t>
            </a:r>
            <a:r>
              <a:rPr lang="en-US" sz="1400" dirty="0" smtClean="0">
                <a:solidFill>
                  <a:srgbClr val="4F6D6F"/>
                </a:solidFill>
                <a:latin typeface="Arial"/>
                <a:cs typeface="Arial"/>
              </a:rPr>
              <a:t>Federal Reserve, June 2012)</a:t>
            </a:r>
          </a:p>
          <a:p>
            <a:pPr lvl="1">
              <a:lnSpc>
                <a:spcPct val="110000"/>
              </a:lnSpc>
              <a:buSzPct val="40000"/>
              <a:buFont typeface="Wingdings" charset="2"/>
              <a:buChar char="q"/>
            </a:pPr>
            <a:r>
              <a:rPr lang="en-US" sz="1800" dirty="0" smtClean="0">
                <a:solidFill>
                  <a:srgbClr val="4F6D6F"/>
                </a:solidFill>
                <a:latin typeface="Arial"/>
                <a:cs typeface="Arial"/>
              </a:rPr>
              <a:t>From 2005-2009, median </a:t>
            </a:r>
            <a:r>
              <a:rPr lang="en-US" sz="1800" dirty="0">
                <a:solidFill>
                  <a:srgbClr val="4F6D6F"/>
                </a:solidFill>
                <a:latin typeface="Arial"/>
                <a:cs typeface="Arial"/>
              </a:rPr>
              <a:t>wealth fell by 66% among Hispanic and 53% among African American </a:t>
            </a:r>
            <a:r>
              <a:rPr lang="en-US" sz="1800" dirty="0" smtClean="0">
                <a:solidFill>
                  <a:srgbClr val="4F6D6F"/>
                </a:solidFill>
                <a:latin typeface="Arial"/>
                <a:cs typeface="Arial"/>
              </a:rPr>
              <a:t>households </a:t>
            </a:r>
            <a:r>
              <a:rPr lang="en-US" sz="1400" dirty="0" smtClean="0">
                <a:solidFill>
                  <a:srgbClr val="4F6D6F"/>
                </a:solidFill>
                <a:latin typeface="Arial"/>
                <a:cs typeface="Arial"/>
              </a:rPr>
              <a:t>(Pew </a:t>
            </a:r>
            <a:r>
              <a:rPr lang="en-US" sz="1400" dirty="0" smtClean="0">
                <a:solidFill>
                  <a:srgbClr val="4F6D6F"/>
                </a:solidFill>
                <a:latin typeface="Arial"/>
                <a:cs typeface="Arial"/>
              </a:rPr>
              <a:t>Research Center, July 2011)</a:t>
            </a:r>
            <a:endParaRPr lang="en-US" sz="1400" dirty="0">
              <a:solidFill>
                <a:srgbClr val="4F6D6F"/>
              </a:solidFill>
              <a:latin typeface="Arial"/>
              <a:cs typeface="Arial"/>
            </a:endParaRPr>
          </a:p>
          <a:p>
            <a:pPr marL="0" indent="0">
              <a:lnSpc>
                <a:spcPct val="110000"/>
              </a:lnSpc>
              <a:buNone/>
            </a:pPr>
            <a:endParaRPr lang="en-US" sz="2400" dirty="0">
              <a:solidFill>
                <a:srgbClr val="FF0000"/>
              </a:solidFill>
              <a:latin typeface="Arial"/>
              <a:cs typeface="Arial"/>
            </a:endParaRPr>
          </a:p>
          <a:p>
            <a:pPr>
              <a:buFont typeface="Wingdings" charset="2"/>
              <a:buChar char="§"/>
            </a:pPr>
            <a:endParaRPr lang="en-US" sz="2400" dirty="0">
              <a:solidFill>
                <a:srgbClr val="4F6D6F"/>
              </a:solidFill>
              <a:effectLst>
                <a:outerShdw blurRad="50800" dist="12700" dir="2700000" algn="tl" rotWithShape="0">
                  <a:srgbClr val="000000">
                    <a:alpha val="42000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3975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SLIDE Plain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818494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008000"/>
                </a:solidFill>
              </a:rPr>
              <a:t>Asset Building Policy</a:t>
            </a:r>
            <a:endParaRPr lang="en-US" sz="31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8000"/>
              </a:solidFill>
              <a:effectLst>
                <a:innerShdw blurRad="114300">
                  <a:schemeClr val="tx1"/>
                </a:innerShdw>
              </a:effectLst>
              <a:latin typeface="Arial"/>
              <a:cs typeface="Arial"/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1037922" y="1816355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en-US" sz="2000" dirty="0" smtClean="0">
                <a:solidFill>
                  <a:srgbClr val="4F6D6F"/>
                </a:solidFill>
                <a:latin typeface="Arial"/>
                <a:cs typeface="Arial"/>
              </a:rPr>
              <a:t>The field of asset building focuses on building </a:t>
            </a:r>
            <a:r>
              <a:rPr lang="en-US" sz="2000" dirty="0">
                <a:solidFill>
                  <a:srgbClr val="4F6D6F"/>
                </a:solidFill>
                <a:latin typeface="Arial"/>
                <a:cs typeface="Arial"/>
              </a:rPr>
              <a:t>pathways into the </a:t>
            </a:r>
            <a:r>
              <a:rPr lang="en-US" sz="2000" dirty="0" smtClean="0">
                <a:solidFill>
                  <a:srgbClr val="4F6D6F"/>
                </a:solidFill>
                <a:latin typeface="Arial"/>
                <a:cs typeface="Arial"/>
              </a:rPr>
              <a:t>middle class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endParaRPr lang="en-US" sz="800" dirty="0" smtClean="0">
              <a:solidFill>
                <a:srgbClr val="4F6D6F"/>
              </a:solidFill>
              <a:latin typeface="Arial"/>
              <a:cs typeface="Arial"/>
            </a:endParaRPr>
          </a:p>
          <a:p>
            <a:pPr>
              <a:buFont typeface="Wingdings" charset="2"/>
              <a:buChar char="§"/>
            </a:pPr>
            <a:r>
              <a:rPr lang="en-US" sz="2000" dirty="0" smtClean="0">
                <a:solidFill>
                  <a:srgbClr val="4F6D6F"/>
                </a:solidFill>
                <a:latin typeface="Arial"/>
                <a:cs typeface="Arial"/>
              </a:rPr>
              <a:t>America </a:t>
            </a:r>
            <a:r>
              <a:rPr lang="en-US" sz="2000" dirty="0">
                <a:solidFill>
                  <a:srgbClr val="4F6D6F"/>
                </a:solidFill>
                <a:latin typeface="Arial"/>
                <a:cs typeface="Arial"/>
              </a:rPr>
              <a:t>has a long history of successful asset-building policies</a:t>
            </a:r>
          </a:p>
          <a:p>
            <a:pPr>
              <a:buFont typeface="Wingdings" charset="2"/>
              <a:buChar char="§"/>
            </a:pPr>
            <a:endParaRPr lang="en-US" sz="900" dirty="0">
              <a:solidFill>
                <a:srgbClr val="4F6D6F"/>
              </a:solidFill>
              <a:latin typeface="Arial"/>
              <a:cs typeface="Arial"/>
            </a:endParaRPr>
          </a:p>
          <a:p>
            <a:pPr>
              <a:buFont typeface="Wingdings" charset="2"/>
              <a:buChar char="§"/>
            </a:pPr>
            <a:r>
              <a:rPr lang="en-US" sz="2000" dirty="0">
                <a:solidFill>
                  <a:srgbClr val="4F6D6F"/>
                </a:solidFill>
                <a:latin typeface="Arial"/>
                <a:cs typeface="Arial"/>
              </a:rPr>
              <a:t>P</a:t>
            </a:r>
            <a:r>
              <a:rPr lang="en-US" sz="2000" dirty="0" smtClean="0">
                <a:solidFill>
                  <a:srgbClr val="4F6D6F"/>
                </a:solidFill>
                <a:latin typeface="Arial"/>
                <a:cs typeface="Arial"/>
              </a:rPr>
              <a:t>olicy </a:t>
            </a:r>
            <a:r>
              <a:rPr lang="en-US" sz="2000" dirty="0">
                <a:solidFill>
                  <a:srgbClr val="4F6D6F"/>
                </a:solidFill>
                <a:latin typeface="Arial"/>
                <a:cs typeface="Arial"/>
              </a:rPr>
              <a:t>benefits are inaccessible to working families who:</a:t>
            </a:r>
          </a:p>
          <a:p>
            <a:pPr lvl="1">
              <a:buSzPct val="40000"/>
              <a:buFont typeface="Wingdings" charset="2"/>
              <a:buChar char="q"/>
            </a:pPr>
            <a:r>
              <a:rPr lang="en-US" sz="1800" dirty="0">
                <a:solidFill>
                  <a:srgbClr val="4F6D6F"/>
                </a:solidFill>
                <a:latin typeface="Arial"/>
                <a:cs typeface="Arial"/>
              </a:rPr>
              <a:t>Can’t afford to buy a home</a:t>
            </a:r>
          </a:p>
          <a:p>
            <a:pPr lvl="1">
              <a:buSzPct val="40000"/>
              <a:buFont typeface="Wingdings" charset="2"/>
              <a:buChar char="q"/>
            </a:pPr>
            <a:r>
              <a:rPr lang="en-US" sz="1800" dirty="0">
                <a:solidFill>
                  <a:srgbClr val="4F6D6F"/>
                </a:solidFill>
                <a:latin typeface="Arial"/>
                <a:cs typeface="Arial"/>
              </a:rPr>
              <a:t>Work in low-wage jobs without benefits</a:t>
            </a:r>
          </a:p>
          <a:p>
            <a:pPr lvl="1">
              <a:buSzPct val="40000"/>
              <a:buFont typeface="Wingdings" charset="2"/>
              <a:buChar char="q"/>
            </a:pPr>
            <a:r>
              <a:rPr lang="en-US" sz="1800" dirty="0">
                <a:solidFill>
                  <a:srgbClr val="4F6D6F"/>
                </a:solidFill>
                <a:latin typeface="Arial"/>
                <a:cs typeface="Arial"/>
              </a:rPr>
              <a:t>Can’t access the full benefits of tax credits and deductions, unless they’re refundable</a:t>
            </a:r>
          </a:p>
          <a:p>
            <a:pPr lvl="1">
              <a:buSzPct val="40000"/>
              <a:buFont typeface="Wingdings" charset="2"/>
              <a:buChar char="q"/>
            </a:pPr>
            <a:endParaRPr lang="en-US" sz="900" dirty="0">
              <a:solidFill>
                <a:srgbClr val="4F6D6F"/>
              </a:solidFill>
              <a:latin typeface="Arial"/>
              <a:cs typeface="Arial"/>
            </a:endParaRPr>
          </a:p>
          <a:p>
            <a:pPr>
              <a:buFont typeface="Wingdings" charset="2"/>
              <a:buChar char="§"/>
            </a:pPr>
            <a:r>
              <a:rPr lang="en-US" sz="2000" dirty="0">
                <a:solidFill>
                  <a:srgbClr val="4F6D6F"/>
                </a:solidFill>
                <a:latin typeface="Arial"/>
                <a:cs typeface="Arial"/>
              </a:rPr>
              <a:t>Asset policies benefit wealthier households:</a:t>
            </a:r>
          </a:p>
          <a:p>
            <a:pPr lvl="1">
              <a:buSzPct val="40000"/>
              <a:buFont typeface="Wingdings" charset="2"/>
              <a:buChar char="q"/>
            </a:pPr>
            <a:r>
              <a:rPr lang="en-US" sz="1800" dirty="0">
                <a:solidFill>
                  <a:srgbClr val="4F6D6F"/>
                </a:solidFill>
                <a:latin typeface="Arial"/>
                <a:cs typeface="Arial"/>
              </a:rPr>
              <a:t>Top 20% receive 84% of benefits</a:t>
            </a:r>
          </a:p>
          <a:p>
            <a:pPr lvl="1">
              <a:buSzPct val="40000"/>
              <a:buFont typeface="Wingdings" charset="2"/>
              <a:buChar char="q"/>
            </a:pPr>
            <a:r>
              <a:rPr lang="en-US" sz="1800" dirty="0">
                <a:solidFill>
                  <a:srgbClr val="4F6D6F"/>
                </a:solidFill>
                <a:latin typeface="Arial"/>
                <a:cs typeface="Arial"/>
              </a:rPr>
              <a:t>Bottom 60% receive less than 5% of benefits</a:t>
            </a:r>
          </a:p>
          <a:p>
            <a:pPr lvl="1">
              <a:buSzPct val="40000"/>
              <a:buFont typeface="Wingdings" charset="2"/>
              <a:buChar char="q"/>
            </a:pPr>
            <a:endParaRPr lang="en-US" sz="900" dirty="0">
              <a:solidFill>
                <a:srgbClr val="4F6D6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35344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SLIDE Plain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" y="0"/>
            <a:ext cx="9144000" cy="6858000"/>
          </a:xfrm>
          <a:prstGeom prst="rect">
            <a:avLst/>
          </a:prstGeom>
        </p:spPr>
      </p:pic>
      <p:sp>
        <p:nvSpPr>
          <p:cNvPr id="7" name="Line 2"/>
          <p:cNvSpPr>
            <a:spLocks noChangeShapeType="1"/>
          </p:cNvSpPr>
          <p:nvPr/>
        </p:nvSpPr>
        <p:spPr bwMode="auto">
          <a:xfrm>
            <a:off x="844800" y="34290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 rot="19170295">
            <a:off x="6955088" y="1062038"/>
            <a:ext cx="2590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400" b="1">
              <a:solidFill>
                <a:srgbClr val="0066FF"/>
              </a:solidFill>
              <a:latin typeface="Arial"/>
              <a:cs typeface="Arial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073400" y="433388"/>
            <a:ext cx="8410575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 b="1" dirty="0">
                <a:solidFill>
                  <a:srgbClr val="008000"/>
                </a:solidFill>
                <a:latin typeface="Arial"/>
                <a:cs typeface="Arial"/>
              </a:rPr>
              <a:t>Continuum of Asset-Building Opportunities</a:t>
            </a: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997200" y="3810000"/>
            <a:ext cx="20574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5035800" y="3810000"/>
            <a:ext cx="19050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2" name="Line 7"/>
          <p:cNvSpPr>
            <a:spLocks noChangeShapeType="1"/>
          </p:cNvSpPr>
          <p:nvPr/>
        </p:nvSpPr>
        <p:spPr bwMode="auto">
          <a:xfrm>
            <a:off x="7093200" y="3810000"/>
            <a:ext cx="190500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3359400" y="5029200"/>
            <a:ext cx="3124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b="1">
                <a:solidFill>
                  <a:schemeClr val="folHlink"/>
                </a:solidFill>
                <a:latin typeface="Arial"/>
                <a:cs typeface="Arial"/>
              </a:rPr>
              <a:t>Financial Education</a:t>
            </a:r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>
            <a:off x="5950200" y="5181600"/>
            <a:ext cx="2819400" cy="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5" name="Line 10"/>
          <p:cNvSpPr>
            <a:spLocks noChangeShapeType="1"/>
          </p:cNvSpPr>
          <p:nvPr/>
        </p:nvSpPr>
        <p:spPr bwMode="auto">
          <a:xfrm flipH="1">
            <a:off x="921000" y="5181600"/>
            <a:ext cx="2895600" cy="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772400" y="2278384"/>
            <a:ext cx="152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4F6D6F"/>
                </a:solidFill>
                <a:latin typeface="Arial"/>
                <a:cs typeface="Arial"/>
              </a:rPr>
              <a:t>Working Families</a:t>
            </a:r>
          </a:p>
        </p:txBody>
      </p:sp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7525200" y="2286000"/>
            <a:ext cx="1828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1" dirty="0">
                <a:solidFill>
                  <a:srgbClr val="4F6D6F"/>
                </a:solidFill>
                <a:latin typeface="Arial"/>
                <a:cs typeface="Arial"/>
              </a:rPr>
              <a:t>Economic Security</a:t>
            </a:r>
          </a:p>
        </p:txBody>
      </p:sp>
      <p:sp>
        <p:nvSpPr>
          <p:cNvPr id="20" name="Line 13"/>
          <p:cNvSpPr>
            <a:spLocks noChangeShapeType="1"/>
          </p:cNvSpPr>
          <p:nvPr/>
        </p:nvSpPr>
        <p:spPr bwMode="auto">
          <a:xfrm>
            <a:off x="2010200" y="2667000"/>
            <a:ext cx="5715000" cy="0"/>
          </a:xfrm>
          <a:prstGeom prst="line">
            <a:avLst/>
          </a:prstGeom>
          <a:noFill/>
          <a:ln w="57150" cap="rnd">
            <a:solidFill>
              <a:srgbClr val="339966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21" name="Line 14"/>
          <p:cNvSpPr>
            <a:spLocks noChangeShapeType="1"/>
          </p:cNvSpPr>
          <p:nvPr/>
        </p:nvSpPr>
        <p:spPr bwMode="auto">
          <a:xfrm>
            <a:off x="844800" y="3657600"/>
            <a:ext cx="815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auto">
          <a:xfrm>
            <a:off x="4959600" y="3505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23" name="Line 16"/>
          <p:cNvSpPr>
            <a:spLocks noChangeShapeType="1"/>
          </p:cNvSpPr>
          <p:nvPr/>
        </p:nvSpPr>
        <p:spPr bwMode="auto">
          <a:xfrm>
            <a:off x="3130800" y="3505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24" name="Line 17"/>
          <p:cNvSpPr>
            <a:spLocks noChangeShapeType="1"/>
          </p:cNvSpPr>
          <p:nvPr/>
        </p:nvSpPr>
        <p:spPr bwMode="auto">
          <a:xfrm>
            <a:off x="7017000" y="3505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25" name="Line 18"/>
          <p:cNvSpPr>
            <a:spLocks noChangeShapeType="1"/>
          </p:cNvSpPr>
          <p:nvPr/>
        </p:nvSpPr>
        <p:spPr bwMode="auto">
          <a:xfrm>
            <a:off x="3130800" y="3810000"/>
            <a:ext cx="1828800" cy="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26" name="Text Box 19"/>
          <p:cNvSpPr txBox="1">
            <a:spLocks noChangeArrowheads="1"/>
          </p:cNvSpPr>
          <p:nvPr/>
        </p:nvSpPr>
        <p:spPr bwMode="auto">
          <a:xfrm>
            <a:off x="844800" y="39624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b="1">
                <a:latin typeface="Arial"/>
                <a:cs typeface="Arial"/>
              </a:rPr>
              <a:t>Access to Mainstream</a:t>
            </a:r>
            <a:r>
              <a:rPr lang="en-US" sz="1200">
                <a:latin typeface="Arial"/>
                <a:cs typeface="Arial"/>
              </a:rPr>
              <a:t> </a:t>
            </a:r>
            <a:r>
              <a:rPr lang="en-US" sz="1200" b="1">
                <a:latin typeface="Arial"/>
                <a:cs typeface="Arial"/>
              </a:rPr>
              <a:t>Financial Services</a:t>
            </a:r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3054600" y="4114800"/>
            <a:ext cx="1981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b="1">
                <a:latin typeface="Arial"/>
                <a:cs typeface="Arial"/>
              </a:rPr>
              <a:t>Savings Opportunities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4883400" y="4114800"/>
            <a:ext cx="2209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b="1">
                <a:latin typeface="Arial"/>
                <a:cs typeface="Arial"/>
              </a:rPr>
              <a:t>Investment Opportunities</a:t>
            </a:r>
          </a:p>
        </p:txBody>
      </p:sp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7093200" y="4038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b="1" dirty="0">
                <a:latin typeface="Arial"/>
                <a:cs typeface="Arial"/>
              </a:rPr>
              <a:t>Asset </a:t>
            </a:r>
            <a:r>
              <a:rPr lang="en-US" sz="1200" b="1" dirty="0" smtClean="0">
                <a:latin typeface="Arial"/>
                <a:cs typeface="Arial"/>
              </a:rPr>
              <a:t>Preservation</a:t>
            </a:r>
            <a:r>
              <a:rPr lang="en-US" sz="1200" dirty="0" smtClean="0">
                <a:latin typeface="Arial"/>
                <a:cs typeface="Arial"/>
              </a:rPr>
              <a:t> </a:t>
            </a:r>
            <a:r>
              <a:rPr lang="en-US" sz="1200" b="1" dirty="0">
                <a:latin typeface="Arial"/>
                <a:cs typeface="Arial"/>
              </a:rPr>
              <a:t>M</a:t>
            </a:r>
            <a:r>
              <a:rPr lang="en-US" sz="1200" b="1" dirty="0" smtClean="0">
                <a:latin typeface="Arial"/>
                <a:cs typeface="Arial"/>
              </a:rPr>
              <a:t>easures</a:t>
            </a:r>
            <a:endParaRPr lang="en-US" sz="12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4236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2" grpId="0" animBg="1"/>
      <p:bldP spid="13" grpId="0"/>
      <p:bldP spid="14" grpId="0" animBg="1"/>
      <p:bldP spid="15" grpId="0" animBg="1"/>
      <p:bldP spid="18" grpId="0"/>
      <p:bldP spid="19" grpId="0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SLIDE Plain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3200" b="1" dirty="0" smtClean="0">
                <a:solidFill>
                  <a:srgbClr val="008000"/>
                </a:solidFill>
              </a:rPr>
              <a:t>Common Goals</a:t>
            </a:r>
            <a:endParaRPr lang="en-US" sz="3200" b="1" dirty="0">
              <a:solidFill>
                <a:srgbClr val="008000"/>
              </a:solidFill>
            </a:endParaRPr>
          </a:p>
        </p:txBody>
      </p:sp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2362200" y="3380890"/>
            <a:ext cx="2362200" cy="2286000"/>
            <a:chOff x="1392" y="2208"/>
            <a:chExt cx="1488" cy="1440"/>
          </a:xfrm>
        </p:grpSpPr>
        <p:sp>
          <p:nvSpPr>
            <p:cNvPr id="7" name="Oval 4"/>
            <p:cNvSpPr>
              <a:spLocks noChangeArrowheads="1"/>
            </p:cNvSpPr>
            <p:nvPr/>
          </p:nvSpPr>
          <p:spPr bwMode="auto">
            <a:xfrm>
              <a:off x="1392" y="2208"/>
              <a:ext cx="1488" cy="1440"/>
            </a:xfrm>
            <a:prstGeom prst="ellipse">
              <a:avLst/>
            </a:prstGeom>
            <a:noFill/>
            <a:ln w="762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1581" y="2792"/>
              <a:ext cx="1056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200" b="1" dirty="0" smtClean="0">
                  <a:solidFill>
                    <a:srgbClr val="4F6D6F"/>
                  </a:solidFill>
                  <a:latin typeface="Arial"/>
                  <a:cs typeface="Arial"/>
                </a:rPr>
                <a:t>Investment</a:t>
              </a:r>
              <a:endParaRPr lang="en-US" sz="2200" b="1" dirty="0">
                <a:solidFill>
                  <a:srgbClr val="4F6D6F"/>
                </a:solidFill>
                <a:latin typeface="Arial"/>
                <a:ea typeface="+mn-ea"/>
                <a:cs typeface="Arial"/>
              </a:endParaRPr>
            </a:p>
          </p:txBody>
        </p:sp>
      </p:grp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2257351" y="1933090"/>
            <a:ext cx="2438400" cy="2286000"/>
          </a:xfrm>
          <a:prstGeom prst="ellips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638351" y="2603979"/>
            <a:ext cx="172561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200" b="1" dirty="0" smtClean="0">
                <a:solidFill>
                  <a:srgbClr val="4F6D6F"/>
                </a:solidFill>
                <a:latin typeface="Arial"/>
                <a:cs typeface="Arial"/>
              </a:rPr>
              <a:t>Products &amp; Services </a:t>
            </a:r>
            <a:endParaRPr lang="en-US" sz="2200" b="1" dirty="0">
              <a:solidFill>
                <a:srgbClr val="4F6D6F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4495800" y="3380890"/>
            <a:ext cx="2362200" cy="2286000"/>
          </a:xfrm>
          <a:prstGeom prst="ellipse">
            <a:avLst/>
          </a:prstGeom>
          <a:noFill/>
          <a:ln w="7620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5085080" y="2775180"/>
            <a:ext cx="1265904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200" b="1" dirty="0" smtClean="0">
                <a:solidFill>
                  <a:srgbClr val="4F6D6F"/>
                </a:solidFill>
                <a:latin typeface="Arial"/>
                <a:cs typeface="Arial"/>
              </a:rPr>
              <a:t>Savings</a:t>
            </a:r>
            <a:endParaRPr lang="en-US" sz="2200" b="1" dirty="0">
              <a:solidFill>
                <a:srgbClr val="4F6D6F"/>
              </a:solidFill>
              <a:latin typeface="Arial"/>
              <a:cs typeface="Arial"/>
            </a:endParaRPr>
          </a:p>
        </p:txBody>
      </p:sp>
      <p:sp>
        <p:nvSpPr>
          <p:cNvPr id="13" name="Oval 6"/>
          <p:cNvSpPr>
            <a:spLocks noChangeArrowheads="1"/>
          </p:cNvSpPr>
          <p:nvPr/>
        </p:nvSpPr>
        <p:spPr bwMode="auto">
          <a:xfrm>
            <a:off x="4481667" y="1951794"/>
            <a:ext cx="2438400" cy="2286000"/>
          </a:xfrm>
          <a:prstGeom prst="ellipse">
            <a:avLst/>
          </a:prstGeom>
          <a:noFill/>
          <a:ln w="76200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n>
                <a:solidFill>
                  <a:schemeClr val="tx2"/>
                </a:solidFill>
              </a:ln>
              <a:solidFill>
                <a:srgbClr val="660066"/>
              </a:solidFill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4795520" y="4307990"/>
            <a:ext cx="1940559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2200" b="1" dirty="0" smtClean="0">
                <a:solidFill>
                  <a:srgbClr val="4F6D6F"/>
                </a:solidFill>
                <a:latin typeface="Arial"/>
                <a:cs typeface="Arial"/>
              </a:rPr>
              <a:t>Preservation</a:t>
            </a:r>
            <a:endParaRPr lang="en-US" sz="2200" b="1" dirty="0">
              <a:solidFill>
                <a:srgbClr val="4F6D6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35289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 animBg="1"/>
      <p:bldP spid="12" grpId="0"/>
      <p:bldP spid="13" grpId="0" animBg="1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SLIDE Plain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678494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</a:rPr>
              <a:t>Financial Education, Products </a:t>
            </a:r>
            <a:br>
              <a:rPr lang="en-US" sz="3200" b="1" dirty="0" smtClean="0">
                <a:solidFill>
                  <a:srgbClr val="008000"/>
                </a:solidFill>
              </a:rPr>
            </a:br>
            <a:r>
              <a:rPr lang="en-US" sz="3200" b="1" dirty="0" smtClean="0">
                <a:solidFill>
                  <a:srgbClr val="008000"/>
                </a:solidFill>
              </a:rPr>
              <a:t>and Services</a:t>
            </a:r>
            <a:endParaRPr lang="en-US" sz="31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8000"/>
              </a:solidFill>
              <a:effectLst>
                <a:innerShdw blurRad="114300">
                  <a:schemeClr val="tx1"/>
                </a:innerShdw>
              </a:effectLst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927922" y="1860439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 typeface="Wingdings" charset="2"/>
              <a:buChar char="§"/>
            </a:pPr>
            <a:r>
              <a:rPr lang="en-US" sz="2400" b="1" dirty="0">
                <a:solidFill>
                  <a:srgbClr val="4F6D6F"/>
                </a:solidFill>
                <a:latin typeface="Arial" charset="0"/>
              </a:rPr>
              <a:t>Financial education</a:t>
            </a:r>
            <a:r>
              <a:rPr lang="en-US" sz="2400" dirty="0">
                <a:solidFill>
                  <a:srgbClr val="4F6D6F"/>
                </a:solidFill>
                <a:latin typeface="Arial" charset="0"/>
              </a:rPr>
              <a:t> – E</a:t>
            </a:r>
            <a:r>
              <a:rPr lang="en-US" sz="2400" dirty="0" smtClean="0">
                <a:solidFill>
                  <a:srgbClr val="4F6D6F"/>
                </a:solidFill>
                <a:latin typeface="Arial" charset="0"/>
              </a:rPr>
              <a:t>xpand </a:t>
            </a:r>
            <a:r>
              <a:rPr lang="en-US" sz="2400" dirty="0">
                <a:solidFill>
                  <a:srgbClr val="4F6D6F"/>
                </a:solidFill>
                <a:latin typeface="Arial" charset="0"/>
              </a:rPr>
              <a:t>access to financial education in schools, the workplace and communities</a:t>
            </a:r>
          </a:p>
          <a:p>
            <a:pPr marL="0" indent="0">
              <a:lnSpc>
                <a:spcPct val="60000"/>
              </a:lnSpc>
              <a:buNone/>
            </a:pPr>
            <a:endParaRPr lang="en-US" sz="2400" dirty="0">
              <a:solidFill>
                <a:srgbClr val="4F6D6F"/>
              </a:solidFill>
              <a:latin typeface="Arial" charset="0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</a:pPr>
            <a:r>
              <a:rPr lang="en-US" sz="2400" b="1" dirty="0">
                <a:solidFill>
                  <a:srgbClr val="4F6D6F"/>
                </a:solidFill>
                <a:latin typeface="Arial" charset="0"/>
              </a:rPr>
              <a:t>Financial services</a:t>
            </a:r>
            <a:r>
              <a:rPr lang="en-US" sz="2400" dirty="0">
                <a:solidFill>
                  <a:srgbClr val="4F6D6F"/>
                </a:solidFill>
                <a:latin typeface="Arial" charset="0"/>
              </a:rPr>
              <a:t> – Connect families to mainstream financial </a:t>
            </a:r>
            <a:r>
              <a:rPr lang="en-US" sz="2400" dirty="0" smtClean="0">
                <a:solidFill>
                  <a:srgbClr val="4F6D6F"/>
                </a:solidFill>
                <a:latin typeface="Arial" charset="0"/>
              </a:rPr>
              <a:t>services</a:t>
            </a:r>
          </a:p>
          <a:p>
            <a:pPr marL="0" indent="0">
              <a:lnSpc>
                <a:spcPct val="90000"/>
              </a:lnSpc>
              <a:buNone/>
            </a:pPr>
            <a:endParaRPr lang="en-US" sz="2400" dirty="0" smtClean="0">
              <a:solidFill>
                <a:srgbClr val="4F6D6F"/>
              </a:solidFill>
              <a:latin typeface="Arial" charset="0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</a:pPr>
            <a:r>
              <a:rPr lang="en-US" sz="2400" b="1" dirty="0" smtClean="0">
                <a:solidFill>
                  <a:srgbClr val="4F6D6F"/>
                </a:solidFill>
                <a:latin typeface="Arial" charset="0"/>
              </a:rPr>
              <a:t>Develop new products and services </a:t>
            </a:r>
            <a:r>
              <a:rPr lang="en-US" sz="2400" dirty="0" smtClean="0">
                <a:solidFill>
                  <a:srgbClr val="4F6D6F"/>
                </a:solidFill>
                <a:latin typeface="Arial" charset="0"/>
              </a:rPr>
              <a:t>that meet the needs of lower-income consumers</a:t>
            </a:r>
            <a:endParaRPr lang="en-US" sz="2400" dirty="0">
              <a:solidFill>
                <a:srgbClr val="4F6D6F"/>
              </a:solidFill>
              <a:latin typeface="Arial" charset="0"/>
            </a:endParaRPr>
          </a:p>
          <a:p>
            <a:pPr>
              <a:lnSpc>
                <a:spcPct val="60000"/>
              </a:lnSpc>
              <a:buFont typeface="Wingdings" charset="2"/>
              <a:buChar char="§"/>
            </a:pPr>
            <a:endParaRPr lang="en-US" sz="2400" dirty="0">
              <a:solidFill>
                <a:srgbClr val="4F6D6F"/>
              </a:solidFill>
              <a:latin typeface="Arial" charset="0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</a:pPr>
            <a:endParaRPr lang="en-US" sz="2400" dirty="0">
              <a:solidFill>
                <a:srgbClr val="4F6D6F"/>
              </a:solidFill>
              <a:effectLst>
                <a:outerShdw blurRad="50800" dist="12700" dir="2700000" algn="tl" rotWithShape="0">
                  <a:srgbClr val="000000">
                    <a:alpha val="42000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21331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SLIDE Plain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678494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008000"/>
                </a:solidFill>
              </a:rPr>
              <a:t>Savings</a:t>
            </a:r>
            <a:endParaRPr lang="en-US" sz="31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8000"/>
              </a:solidFill>
              <a:effectLst>
                <a:innerShdw blurRad="114300">
                  <a:schemeClr val="tx1"/>
                </a:innerShdw>
              </a:effectLst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927922" y="1779379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buFont typeface="Wingdings" charset="2"/>
              <a:buChar char="§"/>
            </a:pPr>
            <a:r>
              <a:rPr lang="en-US" sz="2400" b="1" dirty="0" smtClean="0">
                <a:solidFill>
                  <a:srgbClr val="4F6D6F"/>
                </a:solidFill>
                <a:latin typeface="Arial" charset="0"/>
              </a:rPr>
              <a:t>Savings at tax time</a:t>
            </a:r>
          </a:p>
          <a:p>
            <a:pPr>
              <a:lnSpc>
                <a:spcPct val="90000"/>
              </a:lnSpc>
              <a:spcBef>
                <a:spcPts val="1200"/>
              </a:spcBef>
              <a:buFont typeface="Wingdings" charset="2"/>
              <a:buChar char="§"/>
            </a:pPr>
            <a:r>
              <a:rPr lang="en-US" sz="2400" b="1" dirty="0" smtClean="0">
                <a:solidFill>
                  <a:srgbClr val="4F6D6F"/>
                </a:solidFill>
                <a:latin typeface="Arial" charset="0"/>
              </a:rPr>
              <a:t>Asset limits</a:t>
            </a:r>
          </a:p>
          <a:p>
            <a:pPr>
              <a:lnSpc>
                <a:spcPct val="90000"/>
              </a:lnSpc>
              <a:spcBef>
                <a:spcPts val="1200"/>
              </a:spcBef>
              <a:buFont typeface="Wingdings" charset="2"/>
              <a:buChar char="§"/>
            </a:pPr>
            <a:r>
              <a:rPr lang="en-US" sz="2400" b="1" dirty="0" smtClean="0">
                <a:solidFill>
                  <a:srgbClr val="4F6D6F"/>
                </a:solidFill>
                <a:latin typeface="Arial" charset="0"/>
              </a:rPr>
              <a:t>Earned Interest Tax Credit (EITC)</a:t>
            </a:r>
          </a:p>
          <a:p>
            <a:pPr>
              <a:lnSpc>
                <a:spcPct val="90000"/>
              </a:lnSpc>
              <a:spcBef>
                <a:spcPts val="1200"/>
              </a:spcBef>
              <a:buFont typeface="Wingdings" charset="2"/>
              <a:buChar char="§"/>
            </a:pPr>
            <a:r>
              <a:rPr lang="en-US" sz="2400" b="1" dirty="0" smtClean="0">
                <a:solidFill>
                  <a:srgbClr val="4F6D6F"/>
                </a:solidFill>
                <a:latin typeface="Arial" charset="0"/>
              </a:rPr>
              <a:t>Savings for higher education</a:t>
            </a:r>
          </a:p>
          <a:p>
            <a:pPr>
              <a:lnSpc>
                <a:spcPct val="90000"/>
              </a:lnSpc>
              <a:spcBef>
                <a:spcPts val="1200"/>
              </a:spcBef>
              <a:buFont typeface="Wingdings" charset="2"/>
              <a:buChar char="§"/>
            </a:pPr>
            <a:r>
              <a:rPr lang="en-US" sz="2400" b="1" dirty="0">
                <a:solidFill>
                  <a:srgbClr val="4F6D6F"/>
                </a:solidFill>
                <a:latin typeface="Arial" charset="0"/>
              </a:rPr>
              <a:t>Individual Development Accounts (IDAs)</a:t>
            </a:r>
          </a:p>
          <a:p>
            <a:pPr>
              <a:lnSpc>
                <a:spcPct val="90000"/>
              </a:lnSpc>
              <a:spcBef>
                <a:spcPts val="1200"/>
              </a:spcBef>
              <a:buFont typeface="Wingdings" charset="2"/>
              <a:buChar char="§"/>
            </a:pPr>
            <a:r>
              <a:rPr lang="en-US" sz="2400" b="1" dirty="0" smtClean="0">
                <a:solidFill>
                  <a:srgbClr val="4F6D6F"/>
                </a:solidFill>
                <a:latin typeface="Arial" charset="0"/>
              </a:rPr>
              <a:t>Matched </a:t>
            </a:r>
            <a:r>
              <a:rPr lang="en-US" sz="2400" b="1" dirty="0">
                <a:solidFill>
                  <a:srgbClr val="4F6D6F"/>
                </a:solidFill>
                <a:latin typeface="Arial" charset="0"/>
              </a:rPr>
              <a:t>savings </a:t>
            </a:r>
            <a:r>
              <a:rPr lang="en-US" sz="2400" b="1" dirty="0" smtClean="0">
                <a:solidFill>
                  <a:srgbClr val="4F6D6F"/>
                </a:solidFill>
                <a:latin typeface="Arial" charset="0"/>
              </a:rPr>
              <a:t>accounts for children</a:t>
            </a:r>
          </a:p>
          <a:p>
            <a:pPr>
              <a:lnSpc>
                <a:spcPct val="90000"/>
              </a:lnSpc>
              <a:spcBef>
                <a:spcPts val="1200"/>
              </a:spcBef>
              <a:buFont typeface="Wingdings" charset="2"/>
              <a:buChar char="§"/>
            </a:pPr>
            <a:r>
              <a:rPr lang="en-US" sz="2400" b="1" dirty="0" smtClean="0">
                <a:solidFill>
                  <a:srgbClr val="4F6D6F"/>
                </a:solidFill>
                <a:latin typeface="Arial" charset="0"/>
              </a:rPr>
              <a:t>Prize-linked savings accounts</a:t>
            </a:r>
          </a:p>
          <a:p>
            <a:pPr>
              <a:lnSpc>
                <a:spcPct val="90000"/>
              </a:lnSpc>
              <a:buFont typeface="Wingdings" charset="2"/>
              <a:buChar char="§"/>
            </a:pPr>
            <a:endParaRPr lang="en-US" sz="2400" dirty="0">
              <a:solidFill>
                <a:srgbClr val="4F6D6F"/>
              </a:solidFill>
              <a:effectLst>
                <a:outerShdw blurRad="50800" dist="12700" dir="2700000" algn="tl" rotWithShape="0">
                  <a:srgbClr val="000000">
                    <a:alpha val="42000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2913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1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10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10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10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</TotalTime>
  <Words>526</Words>
  <Application>Microsoft Office PowerPoint</Application>
  <PresentationFormat>On-screen Show (4:3)</PresentationFormat>
  <Paragraphs>115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What are assets and why do they matter?</vt:lpstr>
      <vt:lpstr>Challenge:  Asset Poverty</vt:lpstr>
      <vt:lpstr>Economic Challenges</vt:lpstr>
      <vt:lpstr>Asset Building Policy</vt:lpstr>
      <vt:lpstr>PowerPoint Presentation</vt:lpstr>
      <vt:lpstr>PowerPoint Presentation</vt:lpstr>
      <vt:lpstr>Financial Education, Products  and Services</vt:lpstr>
      <vt:lpstr>Savings</vt:lpstr>
      <vt:lpstr>Investment</vt:lpstr>
      <vt:lpstr>Preservation</vt:lpstr>
      <vt:lpstr> Why Now?  </vt:lpstr>
      <vt:lpstr>State Asset Policy Resources</vt:lpstr>
      <vt:lpstr>PowerPoint Presentation</vt:lpstr>
    </vt:vector>
  </TitlesOfParts>
  <Company>Jacobs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kasal</dc:creator>
  <cp:lastModifiedBy>Heather</cp:lastModifiedBy>
  <cp:revision>75</cp:revision>
  <dcterms:created xsi:type="dcterms:W3CDTF">2012-06-09T17:20:39Z</dcterms:created>
  <dcterms:modified xsi:type="dcterms:W3CDTF">2012-06-23T14:25:50Z</dcterms:modified>
</cp:coreProperties>
</file>